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8" r:id="rId5"/>
    <p:sldId id="259" r:id="rId6"/>
    <p:sldId id="260" r:id="rId7"/>
    <p:sldId id="261" r:id="rId8"/>
    <p:sldId id="263" r:id="rId9"/>
    <p:sldId id="262" r:id="rId10"/>
    <p:sldId id="265" r:id="rId11"/>
    <p:sldId id="264" r:id="rId12"/>
    <p:sldId id="266" r:id="rId13"/>
    <p:sldId id="267" r:id="rId14"/>
    <p:sldId id="269" r:id="rId15"/>
    <p:sldId id="271" r:id="rId16"/>
    <p:sldId id="272" r:id="rId17"/>
    <p:sldId id="273" r:id="rId18"/>
    <p:sldId id="276" r:id="rId19"/>
    <p:sldId id="274" r:id="rId20"/>
    <p:sldId id="278" r:id="rId21"/>
    <p:sldId id="277"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675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107EE03-C7F4-4863-8905-03AB92F4955F}" type="datetimeFigureOut">
              <a:rPr lang="en-US" smtClean="0"/>
              <a:pPr/>
              <a:t>11/17/2020</a:t>
            </a:fld>
            <a:endParaRPr lang="en-IN"/>
          </a:p>
        </p:txBody>
      </p:sp>
      <p:sp>
        <p:nvSpPr>
          <p:cNvPr id="2" name="Footer Placeholder 1"/>
          <p:cNvSpPr>
            <a:spLocks noGrp="1"/>
          </p:cNvSpPr>
          <p:nvPr>
            <p:ph type="ftr" sz="quarter" idx="11"/>
          </p:nvPr>
        </p:nvSpPr>
        <p:spPr/>
        <p:txBody>
          <a:bodyPr/>
          <a:lstStyle/>
          <a:p>
            <a:endParaRPr lang="en-IN"/>
          </a:p>
        </p:txBody>
      </p:sp>
      <p:sp>
        <p:nvSpPr>
          <p:cNvPr id="15" name="Slide Number Placeholder 14"/>
          <p:cNvSpPr>
            <a:spLocks noGrp="1"/>
          </p:cNvSpPr>
          <p:nvPr>
            <p:ph type="sldNum" sz="quarter" idx="12"/>
          </p:nvPr>
        </p:nvSpPr>
        <p:spPr>
          <a:xfrm>
            <a:off x="8229600" y="6473952"/>
            <a:ext cx="758952" cy="246888"/>
          </a:xfrm>
        </p:spPr>
        <p:txBody>
          <a:bodyPr/>
          <a:lstStyle/>
          <a:p>
            <a:fld id="{6CD4F0E5-326A-4957-ADF1-180A3FBE418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07EE03-C7F4-4863-8905-03AB92F4955F}" type="datetimeFigureOut">
              <a:rPr lang="en-US" smtClean="0"/>
              <a:pPr/>
              <a:t>11/17/2020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D4F0E5-326A-4957-ADF1-180A3FBE418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07EE03-C7F4-4863-8905-03AB92F4955F}" type="datetimeFigureOut">
              <a:rPr lang="en-US" smtClean="0"/>
              <a:pPr/>
              <a:t>11/17/2020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D4F0E5-326A-4957-ADF1-180A3FBE418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107EE03-C7F4-4863-8905-03AB92F4955F}" type="datetimeFigureOut">
              <a:rPr lang="en-US" smtClean="0"/>
              <a:pPr/>
              <a:t>11/17/2020</a:t>
            </a:fld>
            <a:endParaRPr lang="en-IN"/>
          </a:p>
        </p:txBody>
      </p:sp>
      <p:sp>
        <p:nvSpPr>
          <p:cNvPr id="19" name="Footer Placeholder 18"/>
          <p:cNvSpPr>
            <a:spLocks noGrp="1"/>
          </p:cNvSpPr>
          <p:nvPr>
            <p:ph type="ftr" sz="quarter" idx="11"/>
          </p:nvPr>
        </p:nvSpPr>
        <p:spPr>
          <a:xfrm>
            <a:off x="3581400" y="76200"/>
            <a:ext cx="2895600" cy="288925"/>
          </a:xfrm>
        </p:spPr>
        <p:txBody>
          <a:bodyPr/>
          <a:lstStyle/>
          <a:p>
            <a:endParaRPr lang="en-IN"/>
          </a:p>
        </p:txBody>
      </p:sp>
      <p:sp>
        <p:nvSpPr>
          <p:cNvPr id="16" name="Slide Number Placeholder 15"/>
          <p:cNvSpPr>
            <a:spLocks noGrp="1"/>
          </p:cNvSpPr>
          <p:nvPr>
            <p:ph type="sldNum" sz="quarter" idx="12"/>
          </p:nvPr>
        </p:nvSpPr>
        <p:spPr>
          <a:xfrm>
            <a:off x="8229600" y="6473952"/>
            <a:ext cx="758952" cy="246888"/>
          </a:xfrm>
        </p:spPr>
        <p:txBody>
          <a:bodyPr/>
          <a:lstStyle/>
          <a:p>
            <a:fld id="{6CD4F0E5-326A-4957-ADF1-180A3FBE418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107EE03-C7F4-4863-8905-03AB92F4955F}" type="datetimeFigureOut">
              <a:rPr lang="en-US" smtClean="0"/>
              <a:pPr/>
              <a:t>11/17/2020</a:t>
            </a:fld>
            <a:endParaRPr lang="en-IN"/>
          </a:p>
        </p:txBody>
      </p:sp>
      <p:sp>
        <p:nvSpPr>
          <p:cNvPr id="11" name="Footer Placeholder 10"/>
          <p:cNvSpPr>
            <a:spLocks noGrp="1"/>
          </p:cNvSpPr>
          <p:nvPr>
            <p:ph type="ftr" sz="quarter" idx="11"/>
          </p:nvPr>
        </p:nvSpPr>
        <p:spPr/>
        <p:txBody>
          <a:bodyPr/>
          <a:lstStyle/>
          <a:p>
            <a:endParaRPr lang="en-IN"/>
          </a:p>
        </p:txBody>
      </p:sp>
      <p:sp>
        <p:nvSpPr>
          <p:cNvPr id="16" name="Slide Number Placeholder 15"/>
          <p:cNvSpPr>
            <a:spLocks noGrp="1"/>
          </p:cNvSpPr>
          <p:nvPr>
            <p:ph type="sldNum" sz="quarter" idx="12"/>
          </p:nvPr>
        </p:nvSpPr>
        <p:spPr/>
        <p:txBody>
          <a:bodyPr/>
          <a:lstStyle/>
          <a:p>
            <a:fld id="{6CD4F0E5-326A-4957-ADF1-180A3FBE4187}" type="slidenum">
              <a:rPr lang="en-IN" smtClean="0"/>
              <a:pPr/>
              <a:t>‹#›</a:t>
            </a:fld>
            <a:endParaRPr lang="en-IN"/>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107EE03-C7F4-4863-8905-03AB92F4955F}" type="datetimeFigureOut">
              <a:rPr lang="en-US" smtClean="0"/>
              <a:pPr/>
              <a:t>11/17/2020</a:t>
            </a:fld>
            <a:endParaRPr lang="en-IN"/>
          </a:p>
        </p:txBody>
      </p:sp>
      <p:sp>
        <p:nvSpPr>
          <p:cNvPr id="10" name="Footer Placeholder 9"/>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6CD4F0E5-326A-4957-ADF1-180A3FBE418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107EE03-C7F4-4863-8905-03AB92F4955F}" type="datetimeFigureOut">
              <a:rPr lang="en-US" smtClean="0"/>
              <a:pPr/>
              <a:t>11/17/2020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229600" y="6477000"/>
            <a:ext cx="762000" cy="246888"/>
          </a:xfrm>
        </p:spPr>
        <p:txBody>
          <a:bodyPr/>
          <a:lstStyle/>
          <a:p>
            <a:fld id="{6CD4F0E5-326A-4957-ADF1-180A3FBE4187}" type="slidenum">
              <a:rPr lang="en-IN" smtClean="0"/>
              <a:pPr/>
              <a:t>‹#›</a:t>
            </a:fld>
            <a:endParaRPr lang="en-IN"/>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107EE03-C7F4-4863-8905-03AB92F4955F}" type="datetimeFigureOut">
              <a:rPr lang="en-US" smtClean="0"/>
              <a:pPr/>
              <a:t>11/17/2020</a:t>
            </a:fld>
            <a:endParaRPr lang="en-IN"/>
          </a:p>
        </p:txBody>
      </p:sp>
      <p:sp>
        <p:nvSpPr>
          <p:cNvPr id="21" name="Footer Placeholder 20"/>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CD4F0E5-326A-4957-ADF1-180A3FBE418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107EE03-C7F4-4863-8905-03AB92F4955F}" type="datetimeFigureOut">
              <a:rPr lang="en-US" smtClean="0"/>
              <a:pPr/>
              <a:t>11/17/2020</a:t>
            </a:fld>
            <a:endParaRPr lang="en-IN"/>
          </a:p>
        </p:txBody>
      </p:sp>
      <p:sp>
        <p:nvSpPr>
          <p:cNvPr id="24" name="Footer Placeholder 23"/>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CD4F0E5-326A-4957-ADF1-180A3FBE418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107EE03-C7F4-4863-8905-03AB92F4955F}" type="datetimeFigureOut">
              <a:rPr lang="en-US" smtClean="0"/>
              <a:pPr/>
              <a:t>11/17/2020</a:t>
            </a:fld>
            <a:endParaRPr lang="en-IN"/>
          </a:p>
        </p:txBody>
      </p:sp>
      <p:sp>
        <p:nvSpPr>
          <p:cNvPr id="29" name="Footer Placeholder 28"/>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CD4F0E5-326A-4957-ADF1-180A3FBE418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107EE03-C7F4-4863-8905-03AB92F4955F}" type="datetimeFigureOut">
              <a:rPr lang="en-US" smtClean="0"/>
              <a:pPr/>
              <a:t>11/17/2020</a:t>
            </a:fld>
            <a:endParaRPr lang="en-IN"/>
          </a:p>
        </p:txBody>
      </p:sp>
      <p:sp>
        <p:nvSpPr>
          <p:cNvPr id="5" name="Footer Placeholder 4"/>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6CD4F0E5-326A-4957-ADF1-180A3FBE4187}" type="slidenum">
              <a:rPr lang="en-IN" smtClean="0"/>
              <a:pPr/>
              <a:t>‹#›</a:t>
            </a:fld>
            <a:endParaRPr lang="en-IN"/>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107EE03-C7F4-4863-8905-03AB92F4955F}" type="datetimeFigureOut">
              <a:rPr lang="en-US" smtClean="0"/>
              <a:pPr/>
              <a:t>11/17/2020</a:t>
            </a:fld>
            <a:endParaRPr lang="en-IN"/>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IN"/>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CD4F0E5-326A-4957-ADF1-180A3FBE4187}" type="slidenum">
              <a:rPr lang="en-IN" smtClean="0"/>
              <a:pPr/>
              <a:t>‹#›</a:t>
            </a:fld>
            <a:endParaRPr lang="en-IN"/>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2285992"/>
            <a:ext cx="8458200" cy="1222375"/>
          </a:xfrm>
        </p:spPr>
        <p:txBody>
          <a:bodyPr/>
          <a:lstStyle/>
          <a:p>
            <a:r>
              <a:rPr lang="en-IN" dirty="0" smtClean="0">
                <a:solidFill>
                  <a:srgbClr val="00B0F0"/>
                </a:solidFill>
              </a:rPr>
              <a:t>Frames in html</a:t>
            </a:r>
            <a:endParaRPr lang="en-IN" dirty="0">
              <a:solidFill>
                <a:srgbClr val="00B0F0"/>
              </a:solidFill>
            </a:endParaRPr>
          </a:p>
        </p:txBody>
      </p:sp>
      <p:sp>
        <p:nvSpPr>
          <p:cNvPr id="3" name="Subtitle 2"/>
          <p:cNvSpPr>
            <a:spLocks noGrp="1"/>
          </p:cNvSpPr>
          <p:nvPr>
            <p:ph type="subTitle" idx="1"/>
          </p:nvPr>
        </p:nvSpPr>
        <p:spPr>
          <a:xfrm>
            <a:off x="4500562" y="3429000"/>
            <a:ext cx="3897220" cy="1857388"/>
          </a:xfrm>
        </p:spPr>
        <p:txBody>
          <a:bodyPr>
            <a:normAutofit/>
          </a:bodyPr>
          <a:lstStyle/>
          <a:p>
            <a:pPr algn="just"/>
            <a:r>
              <a:rPr lang="en-IN" dirty="0" smtClean="0"/>
              <a:t>Ms. </a:t>
            </a:r>
            <a:r>
              <a:rPr lang="en-IN" dirty="0" err="1" smtClean="0"/>
              <a:t>Vinitha</a:t>
            </a:r>
            <a:r>
              <a:rPr lang="en-IN" dirty="0" smtClean="0"/>
              <a:t> S </a:t>
            </a:r>
            <a:r>
              <a:rPr lang="en-IN" dirty="0" err="1" smtClean="0"/>
              <a:t>Ganiga</a:t>
            </a:r>
            <a:endParaRPr lang="en-IN" dirty="0" smtClean="0"/>
          </a:p>
          <a:p>
            <a:pPr algn="just"/>
            <a:r>
              <a:rPr lang="en-IN" dirty="0" smtClean="0"/>
              <a:t>Assistant Professor</a:t>
            </a:r>
          </a:p>
          <a:p>
            <a:pPr algn="just"/>
            <a:r>
              <a:rPr lang="en-IN" dirty="0" smtClean="0"/>
              <a:t>Dept. Of Computer Science</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&lt;frame&gt; Tag Attributes</a:t>
            </a:r>
            <a:br>
              <a:rPr lang="en-IN" dirty="0" smtClean="0"/>
            </a:br>
            <a:endParaRPr lang="en-IN" dirty="0"/>
          </a:p>
        </p:txBody>
      </p:sp>
      <p:graphicFrame>
        <p:nvGraphicFramePr>
          <p:cNvPr id="4" name="Content Placeholder 3"/>
          <p:cNvGraphicFramePr>
            <a:graphicFrameLocks noGrp="1"/>
          </p:cNvGraphicFramePr>
          <p:nvPr>
            <p:ph idx="1"/>
          </p:nvPr>
        </p:nvGraphicFramePr>
        <p:xfrm>
          <a:off x="304800" y="1214423"/>
          <a:ext cx="8686800" cy="5323221"/>
        </p:xfrm>
        <a:graphic>
          <a:graphicData uri="http://schemas.openxmlformats.org/drawingml/2006/table">
            <a:tbl>
              <a:tblPr firstRow="1" bandRow="1">
                <a:tableStyleId>{5940675A-B579-460E-94D1-54222C63F5DA}</a:tableStyleId>
              </a:tblPr>
              <a:tblGrid>
                <a:gridCol w="1838308"/>
                <a:gridCol w="6848492"/>
              </a:tblGrid>
              <a:tr h="842661">
                <a:tc>
                  <a:txBody>
                    <a:bodyPr/>
                    <a:lstStyle/>
                    <a:p>
                      <a:pPr>
                        <a:lnSpc>
                          <a:spcPct val="150000"/>
                        </a:lnSpc>
                      </a:pPr>
                      <a:r>
                        <a:rPr lang="en-IN" b="1" dirty="0" smtClean="0"/>
                        <a:t>Attributes</a:t>
                      </a:r>
                      <a:endParaRPr lang="en-IN" b="1" dirty="0"/>
                    </a:p>
                  </a:txBody>
                  <a:tcPr/>
                </a:tc>
                <a:tc>
                  <a:txBody>
                    <a:bodyPr/>
                    <a:lstStyle/>
                    <a:p>
                      <a:pPr>
                        <a:lnSpc>
                          <a:spcPct val="150000"/>
                        </a:lnSpc>
                      </a:pPr>
                      <a:r>
                        <a:rPr lang="en-IN" b="1" dirty="0" smtClean="0"/>
                        <a:t>Description</a:t>
                      </a:r>
                      <a:endParaRPr lang="en-IN" b="1" dirty="0"/>
                    </a:p>
                  </a:txBody>
                  <a:tcPr/>
                </a:tc>
              </a:tr>
              <a:tr h="370840">
                <a:tc>
                  <a:txBody>
                    <a:bodyPr/>
                    <a:lstStyle/>
                    <a:p>
                      <a:pPr algn="just">
                        <a:lnSpc>
                          <a:spcPct val="150000"/>
                        </a:lnSpc>
                      </a:pPr>
                      <a:r>
                        <a:rPr lang="en-IN" b="1" dirty="0" smtClean="0"/>
                        <a:t>name</a:t>
                      </a:r>
                      <a:endParaRPr lang="en-IN" b="1" dirty="0"/>
                    </a:p>
                  </a:txBody>
                  <a:tcPr/>
                </a:tc>
                <a:tc>
                  <a:txBody>
                    <a:bodyPr/>
                    <a:lstStyle/>
                    <a:p>
                      <a:pPr algn="just">
                        <a:lnSpc>
                          <a:spcPct val="150000"/>
                        </a:lnSpc>
                      </a:pPr>
                      <a:r>
                        <a:rPr kumimoji="0" lang="en-IN" b="0" i="0" kern="1200" dirty="0" smtClean="0">
                          <a:solidFill>
                            <a:schemeClr val="tx1"/>
                          </a:solidFill>
                          <a:latin typeface="+mn-lt"/>
                          <a:ea typeface="+mn-ea"/>
                          <a:cs typeface="+mn-cs"/>
                        </a:rPr>
                        <a:t>This attribute allows us to give a name to a frame.</a:t>
                      </a:r>
                    </a:p>
                  </a:txBody>
                  <a:tcPr/>
                </a:tc>
              </a:tr>
              <a:tr h="370840">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kumimoji="0" lang="en-IN" b="1" i="0" kern="1200" dirty="0" err="1" smtClean="0">
                          <a:solidFill>
                            <a:schemeClr val="tx1"/>
                          </a:solidFill>
                          <a:latin typeface="+mn-lt"/>
                          <a:ea typeface="+mn-ea"/>
                          <a:cs typeface="+mn-cs"/>
                        </a:rPr>
                        <a:t>marginheight</a:t>
                      </a:r>
                      <a:endParaRPr kumimoji="0" lang="en-IN" b="0" i="0" kern="1200" dirty="0" smtClean="0">
                        <a:solidFill>
                          <a:schemeClr val="tx1"/>
                        </a:solidFill>
                        <a:latin typeface="+mn-lt"/>
                        <a:ea typeface="+mn-ea"/>
                        <a:cs typeface="+mn-cs"/>
                      </a:endParaRPr>
                    </a:p>
                    <a:p>
                      <a:pPr algn="just">
                        <a:lnSpc>
                          <a:spcPct val="150000"/>
                        </a:lnSpc>
                      </a:pPr>
                      <a:endParaRPr lang="en-IN" dirty="0"/>
                    </a:p>
                  </a:txBody>
                  <a:tcPr/>
                </a:tc>
                <a:tc>
                  <a:txBody>
                    <a:bodyPr/>
                    <a:lstStyle/>
                    <a:p>
                      <a:pPr algn="just">
                        <a:lnSpc>
                          <a:spcPct val="150000"/>
                        </a:lnSpc>
                      </a:pPr>
                      <a:r>
                        <a:rPr kumimoji="0" lang="en-IN" b="0" i="0" kern="1200" dirty="0" smtClean="0">
                          <a:solidFill>
                            <a:schemeClr val="tx1"/>
                          </a:solidFill>
                          <a:latin typeface="+mn-lt"/>
                          <a:ea typeface="+mn-ea"/>
                          <a:cs typeface="+mn-cs"/>
                        </a:rPr>
                        <a:t>This attribute allows us to specify the height of the space between the top and bottom of the frame's borders and its contents. The value is given in pixels. For example </a:t>
                      </a:r>
                      <a:r>
                        <a:rPr kumimoji="0" lang="en-IN" b="0" i="0" kern="1200" dirty="0" err="1" smtClean="0">
                          <a:solidFill>
                            <a:schemeClr val="tx1"/>
                          </a:solidFill>
                          <a:latin typeface="+mn-lt"/>
                          <a:ea typeface="+mn-ea"/>
                          <a:cs typeface="+mn-cs"/>
                        </a:rPr>
                        <a:t>marginheight</a:t>
                      </a:r>
                      <a:r>
                        <a:rPr kumimoji="0" lang="en-IN" b="0" i="0" kern="1200" dirty="0" smtClean="0">
                          <a:solidFill>
                            <a:schemeClr val="tx1"/>
                          </a:solidFill>
                          <a:latin typeface="+mn-lt"/>
                          <a:ea typeface="+mn-ea"/>
                          <a:cs typeface="+mn-cs"/>
                        </a:rPr>
                        <a:t> = "10".</a:t>
                      </a:r>
                    </a:p>
                  </a:txBody>
                  <a:tcPr/>
                </a:tc>
              </a:tr>
              <a:tr h="370840">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kumimoji="0" lang="en-IN" b="1" i="0" kern="1200" dirty="0" err="1" smtClean="0">
                          <a:solidFill>
                            <a:schemeClr val="tx1"/>
                          </a:solidFill>
                          <a:latin typeface="+mn-lt"/>
                          <a:ea typeface="+mn-ea"/>
                          <a:cs typeface="+mn-cs"/>
                        </a:rPr>
                        <a:t>marginwidth</a:t>
                      </a:r>
                      <a:endParaRPr kumimoji="0" lang="en-IN" b="0" i="0" kern="1200" dirty="0" smtClean="0">
                        <a:solidFill>
                          <a:schemeClr val="tx1"/>
                        </a:solidFill>
                        <a:latin typeface="+mn-lt"/>
                        <a:ea typeface="+mn-ea"/>
                        <a:cs typeface="+mn-cs"/>
                      </a:endParaRPr>
                    </a:p>
                    <a:p>
                      <a:pPr algn="just">
                        <a:lnSpc>
                          <a:spcPct val="150000"/>
                        </a:lnSpc>
                      </a:pPr>
                      <a:endParaRPr lang="en-IN" dirty="0"/>
                    </a:p>
                  </a:txBody>
                  <a:tcPr/>
                </a:tc>
                <a:tc>
                  <a:txBody>
                    <a:bodyPr/>
                    <a:lstStyle/>
                    <a:p>
                      <a:pPr algn="just">
                        <a:lnSpc>
                          <a:spcPct val="150000"/>
                        </a:lnSpc>
                      </a:pPr>
                      <a:r>
                        <a:rPr kumimoji="0" lang="en-IN" b="0" i="0" kern="1200" dirty="0" smtClean="0">
                          <a:solidFill>
                            <a:schemeClr val="tx1"/>
                          </a:solidFill>
                          <a:latin typeface="+mn-lt"/>
                          <a:ea typeface="+mn-ea"/>
                          <a:cs typeface="+mn-cs"/>
                        </a:rPr>
                        <a:t>This attribute allows us to specify the width of the space between the left and right of the frame's borders and the frame's content. The value is given in pixels. For example </a:t>
                      </a:r>
                      <a:r>
                        <a:rPr kumimoji="0" lang="en-IN" b="0" i="0" kern="1200" dirty="0" err="1" smtClean="0">
                          <a:solidFill>
                            <a:schemeClr val="tx1"/>
                          </a:solidFill>
                          <a:latin typeface="+mn-lt"/>
                          <a:ea typeface="+mn-ea"/>
                          <a:cs typeface="+mn-cs"/>
                        </a:rPr>
                        <a:t>marginwidth</a:t>
                      </a:r>
                      <a:r>
                        <a:rPr kumimoji="0" lang="en-IN" b="0" i="0" kern="1200" dirty="0" smtClean="0">
                          <a:solidFill>
                            <a:schemeClr val="tx1"/>
                          </a:solidFill>
                          <a:latin typeface="+mn-lt"/>
                          <a:ea typeface="+mn-ea"/>
                          <a:cs typeface="+mn-cs"/>
                        </a:rPr>
                        <a:t> = "10".</a:t>
                      </a:r>
                    </a:p>
                  </a:txBody>
                  <a:tcPr/>
                </a:tc>
              </a:tr>
              <a:tr h="370840">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kumimoji="0" lang="en-IN" b="1" i="0" kern="1200" dirty="0" err="1" smtClean="0">
                          <a:solidFill>
                            <a:schemeClr val="tx1"/>
                          </a:solidFill>
                          <a:latin typeface="+mn-lt"/>
                          <a:ea typeface="+mn-ea"/>
                          <a:cs typeface="+mn-cs"/>
                        </a:rPr>
                        <a:t>noresize</a:t>
                      </a:r>
                      <a:endParaRPr kumimoji="0" lang="en-IN" b="0" i="0" kern="1200" dirty="0" smtClean="0">
                        <a:solidFill>
                          <a:schemeClr val="tx1"/>
                        </a:solidFill>
                        <a:latin typeface="+mn-lt"/>
                        <a:ea typeface="+mn-ea"/>
                        <a:cs typeface="+mn-cs"/>
                      </a:endParaRPr>
                    </a:p>
                    <a:p>
                      <a:pPr algn="just">
                        <a:lnSpc>
                          <a:spcPct val="150000"/>
                        </a:lnSpc>
                      </a:pPr>
                      <a:endParaRPr lang="en-IN" dirty="0"/>
                    </a:p>
                  </a:txBody>
                  <a:tcPr/>
                </a:tc>
                <a:tc>
                  <a:txBody>
                    <a:bodyPr/>
                    <a:lstStyle/>
                    <a:p>
                      <a:pPr>
                        <a:lnSpc>
                          <a:spcPct val="150000"/>
                        </a:lnSpc>
                      </a:pPr>
                      <a:r>
                        <a:rPr kumimoji="0" lang="en-IN" b="0" i="0" kern="1200" dirty="0" smtClean="0">
                          <a:solidFill>
                            <a:schemeClr val="tx1"/>
                          </a:solidFill>
                          <a:latin typeface="+mn-lt"/>
                          <a:ea typeface="+mn-ea"/>
                          <a:cs typeface="+mn-cs"/>
                        </a:rPr>
                        <a:t>By default, we</a:t>
                      </a:r>
                      <a:r>
                        <a:rPr kumimoji="0" lang="en-IN" b="0" i="0" kern="1200" baseline="0" dirty="0" smtClean="0">
                          <a:solidFill>
                            <a:schemeClr val="tx1"/>
                          </a:solidFill>
                          <a:latin typeface="+mn-lt"/>
                          <a:ea typeface="+mn-ea"/>
                          <a:cs typeface="+mn-cs"/>
                        </a:rPr>
                        <a:t> </a:t>
                      </a:r>
                      <a:r>
                        <a:rPr kumimoji="0" lang="en-IN" b="0" i="0" kern="1200" dirty="0" smtClean="0">
                          <a:solidFill>
                            <a:schemeClr val="tx1"/>
                          </a:solidFill>
                          <a:latin typeface="+mn-lt"/>
                          <a:ea typeface="+mn-ea"/>
                          <a:cs typeface="+mn-cs"/>
                        </a:rPr>
                        <a:t>can resize any frame by clicking and dragging on the borders of a frame. The </a:t>
                      </a:r>
                      <a:r>
                        <a:rPr kumimoji="0" lang="en-IN" b="0" i="0" kern="1200" dirty="0" err="1" smtClean="0">
                          <a:solidFill>
                            <a:schemeClr val="tx1"/>
                          </a:solidFill>
                          <a:latin typeface="+mn-lt"/>
                          <a:ea typeface="+mn-ea"/>
                          <a:cs typeface="+mn-cs"/>
                        </a:rPr>
                        <a:t>noresize</a:t>
                      </a:r>
                      <a:r>
                        <a:rPr kumimoji="0" lang="en-IN" b="0" i="0" kern="1200" dirty="0" smtClean="0">
                          <a:solidFill>
                            <a:schemeClr val="tx1"/>
                          </a:solidFill>
                          <a:latin typeface="+mn-lt"/>
                          <a:ea typeface="+mn-ea"/>
                          <a:cs typeface="+mn-cs"/>
                        </a:rPr>
                        <a:t> attribute prevents a user from being able to resize the frame. For example </a:t>
                      </a:r>
                      <a:r>
                        <a:rPr kumimoji="0" lang="en-IN" b="0" i="0" kern="1200" dirty="0" err="1" smtClean="0">
                          <a:solidFill>
                            <a:schemeClr val="tx1"/>
                          </a:solidFill>
                          <a:latin typeface="+mn-lt"/>
                          <a:ea typeface="+mn-ea"/>
                          <a:cs typeface="+mn-cs"/>
                        </a:rPr>
                        <a:t>noresize</a:t>
                      </a:r>
                      <a:r>
                        <a:rPr kumimoji="0" lang="en-IN" b="0" i="0" kern="1200" dirty="0" smtClean="0">
                          <a:solidFill>
                            <a:schemeClr val="tx1"/>
                          </a:solidFill>
                          <a:latin typeface="+mn-lt"/>
                          <a:ea typeface="+mn-ea"/>
                          <a:cs typeface="+mn-cs"/>
                        </a:rPr>
                        <a:t> = "</a:t>
                      </a:r>
                      <a:r>
                        <a:rPr kumimoji="0" lang="en-IN" b="0" i="0" kern="1200" dirty="0" err="1" smtClean="0">
                          <a:solidFill>
                            <a:schemeClr val="tx1"/>
                          </a:solidFill>
                          <a:latin typeface="+mn-lt"/>
                          <a:ea typeface="+mn-ea"/>
                          <a:cs typeface="+mn-cs"/>
                        </a:rPr>
                        <a:t>noresize</a:t>
                      </a:r>
                      <a:r>
                        <a:rPr kumimoji="0" lang="en-IN" b="0" i="0" kern="1200" dirty="0" smtClean="0">
                          <a:solidFill>
                            <a:schemeClr val="tx1"/>
                          </a:solidFill>
                          <a:latin typeface="+mn-lt"/>
                          <a:ea typeface="+mn-ea"/>
                          <a:cs typeface="+mn-cs"/>
                        </a:rPr>
                        <a:t>".</a:t>
                      </a: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Creating Vertical  frames</a:t>
            </a:r>
            <a:br>
              <a:rPr lang="en-IN" b="1" dirty="0" smtClean="0"/>
            </a:br>
            <a:endParaRPr lang="en-IN" dirty="0"/>
          </a:p>
        </p:txBody>
      </p:sp>
      <p:sp>
        <p:nvSpPr>
          <p:cNvPr id="3" name="Content Placeholder 2"/>
          <p:cNvSpPr>
            <a:spLocks noGrp="1"/>
          </p:cNvSpPr>
          <p:nvPr>
            <p:ph idx="1"/>
          </p:nvPr>
        </p:nvSpPr>
        <p:spPr/>
        <p:txBody>
          <a:bodyPr>
            <a:normAutofit fontScale="77500" lnSpcReduction="20000"/>
          </a:bodyPr>
          <a:lstStyle/>
          <a:p>
            <a:pPr>
              <a:buNone/>
            </a:pPr>
            <a:r>
              <a:rPr lang="en-IN" dirty="0" smtClean="0"/>
              <a:t>&lt;html&gt;</a:t>
            </a:r>
          </a:p>
          <a:p>
            <a:pPr>
              <a:buNone/>
            </a:pPr>
            <a:r>
              <a:rPr lang="en-IN" dirty="0" smtClean="0"/>
              <a:t>&lt;head&gt;</a:t>
            </a:r>
          </a:p>
          <a:p>
            <a:pPr>
              <a:buNone/>
            </a:pPr>
            <a:r>
              <a:rPr lang="en-IN" dirty="0" smtClean="0"/>
              <a:t>	&lt;title&gt;frames in html&lt;/title&gt;</a:t>
            </a:r>
          </a:p>
          <a:p>
            <a:pPr>
              <a:buNone/>
            </a:pPr>
            <a:r>
              <a:rPr lang="en-IN" dirty="0" smtClean="0"/>
              <a:t>&lt;frameset cols="30%,20%,40%,*"&gt;</a:t>
            </a:r>
          </a:p>
          <a:p>
            <a:pPr>
              <a:buNone/>
            </a:pPr>
            <a:r>
              <a:rPr lang="en-IN" dirty="0" smtClean="0"/>
              <a:t>	&lt;</a:t>
            </a:r>
            <a:r>
              <a:rPr lang="en-IN" dirty="0" smtClean="0"/>
              <a:t>frame </a:t>
            </a:r>
            <a:r>
              <a:rPr lang="en-IN" dirty="0" err="1" smtClean="0"/>
              <a:t>src</a:t>
            </a:r>
            <a:r>
              <a:rPr lang="en-IN" dirty="0" smtClean="0"/>
              <a:t>="1.html"&gt;</a:t>
            </a:r>
          </a:p>
          <a:p>
            <a:pPr>
              <a:buNone/>
            </a:pPr>
            <a:r>
              <a:rPr lang="en-IN" dirty="0" smtClean="0"/>
              <a:t>	&lt;</a:t>
            </a:r>
            <a:r>
              <a:rPr lang="en-IN" dirty="0" smtClean="0"/>
              <a:t>frame </a:t>
            </a:r>
            <a:r>
              <a:rPr lang="en-IN" dirty="0" err="1" smtClean="0"/>
              <a:t>src</a:t>
            </a:r>
            <a:r>
              <a:rPr lang="en-IN" dirty="0" smtClean="0"/>
              <a:t>="2.html"&gt;</a:t>
            </a:r>
          </a:p>
          <a:p>
            <a:pPr>
              <a:buNone/>
            </a:pPr>
            <a:r>
              <a:rPr lang="en-IN" dirty="0" smtClean="0"/>
              <a:t>	&lt;</a:t>
            </a:r>
            <a:r>
              <a:rPr lang="en-IN" dirty="0" smtClean="0"/>
              <a:t>frame  </a:t>
            </a:r>
            <a:r>
              <a:rPr lang="en-IN" dirty="0" err="1" smtClean="0"/>
              <a:t>src</a:t>
            </a:r>
            <a:r>
              <a:rPr lang="en-IN" dirty="0" smtClean="0"/>
              <a:t>="3.html"&gt;</a:t>
            </a:r>
          </a:p>
          <a:p>
            <a:pPr>
              <a:buNone/>
            </a:pPr>
            <a:r>
              <a:rPr lang="en-IN" dirty="0" smtClean="0"/>
              <a:t>	&lt;</a:t>
            </a:r>
            <a:r>
              <a:rPr lang="en-IN" dirty="0" smtClean="0"/>
              <a:t>frame  </a:t>
            </a:r>
            <a:r>
              <a:rPr lang="en-IN" dirty="0" err="1" smtClean="0"/>
              <a:t>src</a:t>
            </a:r>
            <a:r>
              <a:rPr lang="en-IN" dirty="0" smtClean="0"/>
              <a:t>="4.html"&gt;</a:t>
            </a:r>
          </a:p>
          <a:p>
            <a:pPr>
              <a:buNone/>
            </a:pPr>
            <a:r>
              <a:rPr lang="en-IN" dirty="0" smtClean="0"/>
              <a:t>&lt;/frameset&gt;</a:t>
            </a:r>
          </a:p>
          <a:p>
            <a:pPr>
              <a:buNone/>
            </a:pPr>
            <a:r>
              <a:rPr lang="en-IN" dirty="0" smtClean="0"/>
              <a:t>&lt;/head&gt;</a:t>
            </a:r>
          </a:p>
          <a:p>
            <a:pPr>
              <a:buNone/>
            </a:pPr>
            <a:r>
              <a:rPr lang="en-IN" dirty="0" smtClean="0"/>
              <a:t>&lt;/html&gt;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linds(horizontal)">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blinds(horizontal)">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blinds(horizontal)">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blinds(horizontal)">
                                      <p:cBhvr>
                                        <p:cTn id="48" dur="500"/>
                                        <p:tgtEl>
                                          <p:spTgt spid="3">
                                            <p:txEl>
                                              <p:pRg st="9" end="9"/>
                                            </p:txEl>
                                          </p:spTgt>
                                        </p:tgtEl>
                                      </p:cBhvr>
                                    </p:animEffect>
                                  </p:childTnLst>
                                </p:cTn>
                              </p:par>
                              <p:par>
                                <p:cTn id="49" presetID="3" presetClass="entr" presetSubtype="10"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blinds(horizontal)">
                                      <p:cBhvr>
                                        <p:cTn id="5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026" name="Picture 2"/>
          <p:cNvPicPr>
            <a:picLocks noGrp="1" noChangeAspect="1" noChangeArrowheads="1"/>
          </p:cNvPicPr>
          <p:nvPr>
            <p:ph idx="1"/>
          </p:nvPr>
        </p:nvPicPr>
        <p:blipFill>
          <a:blip r:embed="rId2"/>
          <a:srcRect/>
          <a:stretch>
            <a:fillRect/>
          </a:stretch>
        </p:blipFill>
        <p:spPr bwMode="auto">
          <a:xfrm>
            <a:off x="623158" y="1554163"/>
            <a:ext cx="8050083" cy="45259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Creating horizontal  frames</a:t>
            </a:r>
            <a:br>
              <a:rPr lang="en-IN" b="1" dirty="0" smtClean="0"/>
            </a:br>
            <a:endParaRPr lang="en-IN" dirty="0"/>
          </a:p>
        </p:txBody>
      </p:sp>
      <p:sp>
        <p:nvSpPr>
          <p:cNvPr id="3" name="Content Placeholder 2"/>
          <p:cNvSpPr>
            <a:spLocks noGrp="1"/>
          </p:cNvSpPr>
          <p:nvPr>
            <p:ph idx="1"/>
          </p:nvPr>
        </p:nvSpPr>
        <p:spPr/>
        <p:txBody>
          <a:bodyPr>
            <a:normAutofit/>
          </a:bodyPr>
          <a:lstStyle/>
          <a:p>
            <a:pPr>
              <a:buNone/>
            </a:pPr>
            <a:r>
              <a:rPr lang="en-IN" sz="2400" dirty="0" smtClean="0"/>
              <a:t>&lt;html&gt;</a:t>
            </a:r>
          </a:p>
          <a:p>
            <a:pPr>
              <a:buNone/>
            </a:pPr>
            <a:r>
              <a:rPr lang="en-IN" sz="2400" dirty="0" smtClean="0"/>
              <a:t>   &lt;head&gt;</a:t>
            </a:r>
          </a:p>
          <a:p>
            <a:pPr>
              <a:buNone/>
            </a:pPr>
            <a:r>
              <a:rPr lang="en-IN" sz="2400" dirty="0" smtClean="0"/>
              <a:t>      &lt;title&gt;HTML Frames&lt;/title&gt;</a:t>
            </a:r>
          </a:p>
          <a:p>
            <a:pPr>
              <a:buNone/>
            </a:pPr>
            <a:r>
              <a:rPr lang="en-IN" sz="2400" dirty="0" smtClean="0"/>
              <a:t>   &lt;/head&gt;</a:t>
            </a:r>
          </a:p>
          <a:p>
            <a:pPr>
              <a:buNone/>
            </a:pPr>
            <a:r>
              <a:rPr lang="en-IN" sz="2400" dirty="0" smtClean="0"/>
              <a:t>   &lt;frameset rows = “20%,60%,20%"&gt;</a:t>
            </a:r>
          </a:p>
          <a:p>
            <a:pPr>
              <a:buNone/>
            </a:pPr>
            <a:r>
              <a:rPr lang="en-IN" sz="2400" dirty="0" smtClean="0"/>
              <a:t>      &lt;frame name = "top" </a:t>
            </a:r>
            <a:r>
              <a:rPr lang="en-IN" sz="2400" dirty="0" err="1" smtClean="0"/>
              <a:t>src</a:t>
            </a:r>
            <a:r>
              <a:rPr lang="en-IN" sz="2400" dirty="0" smtClean="0"/>
              <a:t> =“fram1.html” /&gt;</a:t>
            </a:r>
          </a:p>
          <a:p>
            <a:pPr>
              <a:buNone/>
            </a:pPr>
            <a:r>
              <a:rPr lang="en-IN" sz="2400" dirty="0" smtClean="0"/>
              <a:t>      &lt;frame name = "main" </a:t>
            </a:r>
            <a:r>
              <a:rPr lang="en-IN" sz="2400" dirty="0" err="1" smtClean="0"/>
              <a:t>src</a:t>
            </a:r>
            <a:r>
              <a:rPr lang="en-IN" sz="2400" dirty="0" smtClean="0"/>
              <a:t>  =“fram2.html” /&gt;</a:t>
            </a:r>
          </a:p>
          <a:p>
            <a:pPr>
              <a:buNone/>
            </a:pPr>
            <a:r>
              <a:rPr lang="en-IN" sz="2400" dirty="0" smtClean="0"/>
              <a:t>      &lt;frame name = "bottom" </a:t>
            </a:r>
            <a:r>
              <a:rPr lang="en-IN" sz="2400" dirty="0" err="1" smtClean="0"/>
              <a:t>src</a:t>
            </a:r>
            <a:r>
              <a:rPr lang="en-IN" sz="2400" dirty="0" smtClean="0"/>
              <a:t>  =“fram3.html” /&gt;  </a:t>
            </a:r>
          </a:p>
          <a:p>
            <a:pPr>
              <a:buNone/>
            </a:pPr>
            <a:r>
              <a:rPr lang="en-IN" sz="2400" dirty="0" smtClean="0"/>
              <a:t>   &lt;/frameset&gt;</a:t>
            </a:r>
          </a:p>
          <a:p>
            <a:pPr>
              <a:buNone/>
            </a:pPr>
            <a:r>
              <a:rPr lang="en-IN" sz="2400" dirty="0" smtClean="0"/>
              <a:t>&lt;/html&gt;</a:t>
            </a:r>
            <a:endParaRPr lang="en-IN" sz="2400" dirty="0"/>
          </a:p>
        </p:txBody>
      </p:sp>
      <p:pic>
        <p:nvPicPr>
          <p:cNvPr id="6" name="Picture 2"/>
          <p:cNvPicPr>
            <a:picLocks noChangeAspect="1" noChangeArrowheads="1"/>
          </p:cNvPicPr>
          <p:nvPr/>
        </p:nvPicPr>
        <p:blipFill>
          <a:blip r:embed="rId2"/>
          <a:srcRect l="26868" t="38267" r="44735" b="30165"/>
          <a:stretch>
            <a:fillRect/>
          </a:stretch>
        </p:blipFill>
        <p:spPr bwMode="auto">
          <a:xfrm>
            <a:off x="6215074" y="1285860"/>
            <a:ext cx="2286016" cy="142876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Creating horizontal  frames</a:t>
            </a:r>
            <a:endParaRPr lang="en-IN" dirty="0"/>
          </a:p>
        </p:txBody>
      </p:sp>
      <p:pic>
        <p:nvPicPr>
          <p:cNvPr id="1029" name="Picture 5"/>
          <p:cNvPicPr>
            <a:picLocks noGrp="1" noChangeAspect="1" noChangeArrowheads="1"/>
          </p:cNvPicPr>
          <p:nvPr>
            <p:ph idx="1"/>
          </p:nvPr>
        </p:nvPicPr>
        <p:blipFill>
          <a:blip r:embed="rId2"/>
          <a:srcRect/>
          <a:stretch>
            <a:fillRect/>
          </a:stretch>
        </p:blipFill>
        <p:spPr bwMode="auto">
          <a:xfrm>
            <a:off x="623158" y="1554163"/>
            <a:ext cx="8050083" cy="45259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42918"/>
            <a:ext cx="8686800" cy="5437207"/>
          </a:xfrm>
        </p:spPr>
        <p:txBody>
          <a:bodyPr>
            <a:normAutofit/>
          </a:bodyPr>
          <a:lstStyle/>
          <a:p>
            <a:pPr>
              <a:buNone/>
            </a:pPr>
            <a:r>
              <a:rPr lang="en-IN" sz="1800" dirty="0" smtClean="0"/>
              <a:t>&lt;html&gt;</a:t>
            </a:r>
          </a:p>
          <a:p>
            <a:pPr>
              <a:buNone/>
            </a:pPr>
            <a:r>
              <a:rPr lang="en-IN" sz="1800" dirty="0" smtClean="0"/>
              <a:t>   &lt;head&gt;</a:t>
            </a:r>
          </a:p>
          <a:p>
            <a:pPr>
              <a:buNone/>
            </a:pPr>
            <a:r>
              <a:rPr lang="en-IN" sz="1800" dirty="0" smtClean="0"/>
              <a:t>      &lt;title&gt;HTML Frames&lt;/title&gt;</a:t>
            </a:r>
          </a:p>
          <a:p>
            <a:pPr>
              <a:buNone/>
            </a:pPr>
            <a:r>
              <a:rPr lang="en-IN" sz="1800" dirty="0" smtClean="0"/>
              <a:t>   &lt;/head&gt;</a:t>
            </a:r>
          </a:p>
          <a:p>
            <a:pPr>
              <a:buNone/>
            </a:pPr>
            <a:r>
              <a:rPr lang="en-IN" sz="1800" dirty="0" smtClean="0"/>
              <a:t>   &lt;frameset rows = "20%,60%,20%"&gt;</a:t>
            </a:r>
          </a:p>
          <a:p>
            <a:pPr>
              <a:buNone/>
            </a:pPr>
            <a:r>
              <a:rPr lang="en-IN" sz="1800" dirty="0" smtClean="0"/>
              <a:t>      &lt;frame name = "top" </a:t>
            </a:r>
            <a:r>
              <a:rPr lang="en-IN" sz="1800" dirty="0" err="1" smtClean="0"/>
              <a:t>src</a:t>
            </a:r>
            <a:r>
              <a:rPr lang="en-IN" sz="1800" dirty="0" smtClean="0"/>
              <a:t>= "fram1.html" </a:t>
            </a:r>
            <a:r>
              <a:rPr lang="en-IN" sz="1800" dirty="0" err="1" smtClean="0"/>
              <a:t>marginwidth</a:t>
            </a:r>
            <a:r>
              <a:rPr lang="en-IN" sz="1800" dirty="0" smtClean="0"/>
              <a:t>="200" </a:t>
            </a:r>
            <a:r>
              <a:rPr lang="en-IN" sz="1800" dirty="0" err="1" smtClean="0"/>
              <a:t>noresize</a:t>
            </a:r>
            <a:r>
              <a:rPr lang="en-IN" sz="1800" dirty="0" smtClean="0"/>
              <a:t>="</a:t>
            </a:r>
            <a:r>
              <a:rPr lang="en-IN" sz="1800" dirty="0" err="1" smtClean="0"/>
              <a:t>noresize</a:t>
            </a:r>
            <a:r>
              <a:rPr lang="en-IN" sz="1800" dirty="0" smtClean="0"/>
              <a:t>"/&gt;</a:t>
            </a:r>
          </a:p>
          <a:p>
            <a:pPr>
              <a:buNone/>
            </a:pPr>
            <a:r>
              <a:rPr lang="en-IN" sz="1800" dirty="0" smtClean="0"/>
              <a:t>      &lt;frame name = "main" </a:t>
            </a:r>
            <a:r>
              <a:rPr lang="en-IN" sz="1800" dirty="0" err="1" smtClean="0"/>
              <a:t>src</a:t>
            </a:r>
            <a:r>
              <a:rPr lang="en-IN" sz="1800" dirty="0" smtClean="0"/>
              <a:t>="fram2.html" </a:t>
            </a:r>
            <a:r>
              <a:rPr lang="en-IN" sz="1800" dirty="0" err="1" smtClean="0"/>
              <a:t>marginheight</a:t>
            </a:r>
            <a:r>
              <a:rPr lang="en-IN" sz="1800" dirty="0" smtClean="0"/>
              <a:t> ="50" /&gt;</a:t>
            </a:r>
          </a:p>
          <a:p>
            <a:pPr>
              <a:buNone/>
            </a:pPr>
            <a:r>
              <a:rPr lang="en-IN" sz="1800" dirty="0" smtClean="0"/>
              <a:t>      &lt;frame name = "bottom" </a:t>
            </a:r>
            <a:r>
              <a:rPr lang="en-IN" sz="1800" dirty="0" err="1" smtClean="0"/>
              <a:t>src</a:t>
            </a:r>
            <a:r>
              <a:rPr lang="en-IN" sz="1800" dirty="0" smtClean="0"/>
              <a:t>="fram3.html"/&gt;  </a:t>
            </a:r>
          </a:p>
          <a:p>
            <a:pPr>
              <a:buNone/>
            </a:pPr>
            <a:r>
              <a:rPr lang="en-IN" sz="1800" dirty="0" smtClean="0"/>
              <a:t>   &lt;/frameset&gt;</a:t>
            </a:r>
          </a:p>
          <a:p>
            <a:pPr>
              <a:buNone/>
            </a:pPr>
            <a:r>
              <a:rPr lang="en-IN" sz="1800" dirty="0" smtClean="0"/>
              <a:t>&lt;/html&gt;</a:t>
            </a:r>
            <a:endParaRPr lang="en-IN"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Mixed  FRAMES</a:t>
            </a:r>
            <a:endParaRPr lang="en-IN" dirty="0"/>
          </a:p>
        </p:txBody>
      </p:sp>
      <p:pic>
        <p:nvPicPr>
          <p:cNvPr id="4" name="Content Placeholder 3" descr="mixed_frames1.jpg"/>
          <p:cNvPicPr>
            <a:picLocks noGrp="1" noChangeAspect="1"/>
          </p:cNvPicPr>
          <p:nvPr>
            <p:ph idx="1"/>
          </p:nvPr>
        </p:nvPicPr>
        <p:blipFill>
          <a:blip r:embed="rId2"/>
          <a:stretch>
            <a:fillRect/>
          </a:stretch>
        </p:blipFill>
        <p:spPr>
          <a:xfrm>
            <a:off x="752475" y="1859756"/>
            <a:ext cx="7791450" cy="3914775"/>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Creating the mixed </a:t>
            </a:r>
            <a:r>
              <a:rPr lang="en-IN" dirty="0" err="1" smtClean="0"/>
              <a:t>frameS</a:t>
            </a:r>
            <a:endParaRPr lang="en-IN" dirty="0"/>
          </a:p>
        </p:txBody>
      </p:sp>
      <p:sp>
        <p:nvSpPr>
          <p:cNvPr id="4" name="Content Placeholder 3"/>
          <p:cNvSpPr>
            <a:spLocks noGrp="1"/>
          </p:cNvSpPr>
          <p:nvPr>
            <p:ph idx="1"/>
          </p:nvPr>
        </p:nvSpPr>
        <p:spPr/>
        <p:txBody>
          <a:bodyPr>
            <a:normAutofit fontScale="70000" lnSpcReduction="20000"/>
          </a:bodyPr>
          <a:lstStyle/>
          <a:p>
            <a:pPr>
              <a:buNone/>
            </a:pPr>
            <a:r>
              <a:rPr lang="en-IN" dirty="0" smtClean="0"/>
              <a:t>&lt;html&gt;</a:t>
            </a:r>
          </a:p>
          <a:p>
            <a:pPr>
              <a:buNone/>
            </a:pPr>
            <a:r>
              <a:rPr lang="en-IN" dirty="0" smtClean="0"/>
              <a:t>&lt;head&gt;</a:t>
            </a:r>
          </a:p>
          <a:p>
            <a:pPr>
              <a:buNone/>
            </a:pPr>
            <a:r>
              <a:rPr lang="en-IN" dirty="0" smtClean="0"/>
              <a:t>	&lt;title&gt;mixed frame&lt;/title&gt;</a:t>
            </a:r>
          </a:p>
          <a:p>
            <a:pPr>
              <a:buNone/>
            </a:pPr>
            <a:r>
              <a:rPr lang="en-IN" dirty="0" smtClean="0"/>
              <a:t>&lt;/head&gt;</a:t>
            </a:r>
          </a:p>
          <a:p>
            <a:pPr>
              <a:buNone/>
            </a:pPr>
            <a:r>
              <a:rPr lang="en-IN" dirty="0" smtClean="0"/>
              <a:t>&lt;frameset cols="30%,30%,*"&gt;</a:t>
            </a:r>
          </a:p>
          <a:p>
            <a:pPr>
              <a:buNone/>
            </a:pPr>
            <a:r>
              <a:rPr lang="en-IN" dirty="0" smtClean="0"/>
              <a:t>	&lt;frameset rows ="50%,*"&gt;</a:t>
            </a:r>
          </a:p>
          <a:p>
            <a:pPr>
              <a:buNone/>
            </a:pPr>
            <a:r>
              <a:rPr lang="en-IN" dirty="0" smtClean="0"/>
              <a:t>		&lt;frame </a:t>
            </a:r>
            <a:r>
              <a:rPr lang="en-IN" dirty="0" err="1" smtClean="0"/>
              <a:t>src</a:t>
            </a:r>
            <a:r>
              <a:rPr lang="en-IN" dirty="0" smtClean="0"/>
              <a:t>="fram1.html"/&gt; </a:t>
            </a:r>
          </a:p>
          <a:p>
            <a:pPr>
              <a:buNone/>
            </a:pPr>
            <a:r>
              <a:rPr lang="en-IN" dirty="0" smtClean="0"/>
              <a:t>		&lt;frame </a:t>
            </a:r>
            <a:r>
              <a:rPr lang="en-IN" dirty="0" err="1" smtClean="0"/>
              <a:t>src</a:t>
            </a:r>
            <a:r>
              <a:rPr lang="en-IN" dirty="0" smtClean="0"/>
              <a:t>="fram2.html"/&gt;</a:t>
            </a:r>
          </a:p>
          <a:p>
            <a:pPr>
              <a:buNone/>
            </a:pPr>
            <a:r>
              <a:rPr lang="en-IN" dirty="0" smtClean="0"/>
              <a:t>	&lt;/frameset&gt;</a:t>
            </a:r>
          </a:p>
          <a:p>
            <a:pPr>
              <a:buNone/>
            </a:pPr>
            <a:r>
              <a:rPr lang="en-IN" dirty="0" smtClean="0"/>
              <a:t>&lt;frame </a:t>
            </a:r>
            <a:r>
              <a:rPr lang="en-IN" dirty="0" err="1" smtClean="0"/>
              <a:t>src</a:t>
            </a:r>
            <a:r>
              <a:rPr lang="en-IN" dirty="0" smtClean="0"/>
              <a:t>="fram3.html"/&gt; </a:t>
            </a:r>
          </a:p>
          <a:p>
            <a:pPr>
              <a:buNone/>
            </a:pPr>
            <a:r>
              <a:rPr lang="en-IN" dirty="0" smtClean="0"/>
              <a:t>&lt;frame </a:t>
            </a:r>
            <a:r>
              <a:rPr lang="en-IN" dirty="0" err="1" smtClean="0"/>
              <a:t>src</a:t>
            </a:r>
            <a:r>
              <a:rPr lang="en-IN" dirty="0" smtClean="0"/>
              <a:t>="fram4.html"/&gt;</a:t>
            </a:r>
          </a:p>
          <a:p>
            <a:pPr>
              <a:buNone/>
            </a:pPr>
            <a:r>
              <a:rPr lang="en-IN" dirty="0" smtClean="0"/>
              <a:t>&lt;/frameset&gt;</a:t>
            </a:r>
          </a:p>
          <a:p>
            <a:pPr>
              <a:buNone/>
            </a:pPr>
            <a:r>
              <a:rPr lang="en-IN" dirty="0" smtClean="0"/>
              <a:t>&lt;/html&gt;</a:t>
            </a:r>
            <a:endParaRPr lang="en-IN" dirty="0"/>
          </a:p>
        </p:txBody>
      </p:sp>
      <p:pic>
        <p:nvPicPr>
          <p:cNvPr id="5" name="Picture 2"/>
          <p:cNvPicPr>
            <a:picLocks noChangeAspect="1" noChangeArrowheads="1"/>
          </p:cNvPicPr>
          <p:nvPr/>
        </p:nvPicPr>
        <p:blipFill>
          <a:blip r:embed="rId2"/>
          <a:srcRect l="32835" t="31954" r="26344" b="36478"/>
          <a:stretch>
            <a:fillRect/>
          </a:stretch>
        </p:blipFill>
        <p:spPr bwMode="auto">
          <a:xfrm>
            <a:off x="5357818" y="1428736"/>
            <a:ext cx="3286148" cy="142876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500"/>
                                        <p:tgtEl>
                                          <p:spTgt spid="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linds(horizontal)">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blinds(horizontal)">
                                      <p:cBhvr>
                                        <p:cTn id="21" dur="500"/>
                                        <p:tgtEl>
                                          <p:spTgt spid="4">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blinds(horizontal)">
                                      <p:cBhvr>
                                        <p:cTn id="26" dur="500"/>
                                        <p:tgtEl>
                                          <p:spTgt spid="4">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blinds(horizontal)">
                                      <p:cBhvr>
                                        <p:cTn id="31" dur="500"/>
                                        <p:tgtEl>
                                          <p:spTgt spid="4">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animEffect transition="in" filter="blinds(horizontal)">
                                      <p:cBhvr>
                                        <p:cTn id="36" dur="500"/>
                                        <p:tgtEl>
                                          <p:spTgt spid="4">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Effect transition="in" filter="blinds(horizontal)">
                                      <p:cBhvr>
                                        <p:cTn id="41" dur="500"/>
                                        <p:tgtEl>
                                          <p:spTgt spid="4">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nodeType="clickEffect">
                                  <p:stCondLst>
                                    <p:cond delay="0"/>
                                  </p:stCondLst>
                                  <p:childTnLst>
                                    <p:set>
                                      <p:cBhvr>
                                        <p:cTn id="45" dur="1" fill="hold">
                                          <p:stCondLst>
                                            <p:cond delay="0"/>
                                          </p:stCondLst>
                                        </p:cTn>
                                        <p:tgtEl>
                                          <p:spTgt spid="4">
                                            <p:txEl>
                                              <p:pRg st="9" end="9"/>
                                            </p:txEl>
                                          </p:spTgt>
                                        </p:tgtEl>
                                        <p:attrNameLst>
                                          <p:attrName>style.visibility</p:attrName>
                                        </p:attrNameLst>
                                      </p:cBhvr>
                                      <p:to>
                                        <p:strVal val="visible"/>
                                      </p:to>
                                    </p:set>
                                    <p:animEffect transition="in" filter="box(in)">
                                      <p:cBhvr>
                                        <p:cTn id="46" dur="500"/>
                                        <p:tgtEl>
                                          <p:spTgt spid="4">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4">
                                            <p:txEl>
                                              <p:pRg st="10" end="10"/>
                                            </p:txEl>
                                          </p:spTgt>
                                        </p:tgtEl>
                                        <p:attrNameLst>
                                          <p:attrName>style.visibility</p:attrName>
                                        </p:attrNameLst>
                                      </p:cBhvr>
                                      <p:to>
                                        <p:strVal val="visible"/>
                                      </p:to>
                                    </p:set>
                                    <p:animEffect transition="in" filter="blinds(horizontal)">
                                      <p:cBhvr>
                                        <p:cTn id="51" dur="500"/>
                                        <p:tgtEl>
                                          <p:spTgt spid="4">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nodeType="clickEffect">
                                  <p:stCondLst>
                                    <p:cond delay="0"/>
                                  </p:stCondLst>
                                  <p:childTnLst>
                                    <p:set>
                                      <p:cBhvr>
                                        <p:cTn id="55" dur="1" fill="hold">
                                          <p:stCondLst>
                                            <p:cond delay="0"/>
                                          </p:stCondLst>
                                        </p:cTn>
                                        <p:tgtEl>
                                          <p:spTgt spid="4">
                                            <p:txEl>
                                              <p:pRg st="11" end="11"/>
                                            </p:txEl>
                                          </p:spTgt>
                                        </p:tgtEl>
                                        <p:attrNameLst>
                                          <p:attrName>style.visibility</p:attrName>
                                        </p:attrNameLst>
                                      </p:cBhvr>
                                      <p:to>
                                        <p:strVal val="visible"/>
                                      </p:to>
                                    </p:set>
                                    <p:animEffect transition="in" filter="blinds(horizontal)">
                                      <p:cBhvr>
                                        <p:cTn id="56" dur="500"/>
                                        <p:tgtEl>
                                          <p:spTgt spid="4">
                                            <p:txEl>
                                              <p:pRg st="11" end="1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nodeType="clickEffect">
                                  <p:stCondLst>
                                    <p:cond delay="0"/>
                                  </p:stCondLst>
                                  <p:childTnLst>
                                    <p:set>
                                      <p:cBhvr>
                                        <p:cTn id="60" dur="1" fill="hold">
                                          <p:stCondLst>
                                            <p:cond delay="0"/>
                                          </p:stCondLst>
                                        </p:cTn>
                                        <p:tgtEl>
                                          <p:spTgt spid="4">
                                            <p:txEl>
                                              <p:pRg st="12" end="12"/>
                                            </p:txEl>
                                          </p:spTgt>
                                        </p:tgtEl>
                                        <p:attrNameLst>
                                          <p:attrName>style.visibility</p:attrName>
                                        </p:attrNameLst>
                                      </p:cBhvr>
                                      <p:to>
                                        <p:strVal val="visible"/>
                                      </p:to>
                                    </p:set>
                                    <p:animEffect transition="in" filter="blinds(horizontal)">
                                      <p:cBhvr>
                                        <p:cTn id="61"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304800" y="1554163"/>
          <a:ext cx="8686800" cy="4572000"/>
        </p:xfrm>
        <a:graphic>
          <a:graphicData uri="http://schemas.openxmlformats.org/drawingml/2006/table">
            <a:tbl>
              <a:tblPr firstRow="1" bandRow="1">
                <a:tableStyleId>{5940675A-B579-460E-94D1-54222C63F5DA}</a:tableStyleId>
              </a:tblPr>
              <a:tblGrid>
                <a:gridCol w="4343400"/>
                <a:gridCol w="4343400"/>
              </a:tblGrid>
              <a:tr h="741680">
                <a:tc>
                  <a:txBody>
                    <a:bodyPr/>
                    <a:lstStyle/>
                    <a:p>
                      <a:r>
                        <a:rPr lang="en-IN" b="1" dirty="0" smtClean="0"/>
                        <a:t>fram1.html</a:t>
                      </a:r>
                    </a:p>
                    <a:p>
                      <a:endParaRPr lang="en-IN" b="1" dirty="0"/>
                    </a:p>
                    <a:p>
                      <a:r>
                        <a:rPr lang="en-IN" dirty="0" smtClean="0"/>
                        <a:t>&lt;html&gt;</a:t>
                      </a:r>
                    </a:p>
                    <a:p>
                      <a:r>
                        <a:rPr lang="en-IN" dirty="0" smtClean="0"/>
                        <a:t>&lt;body&gt;</a:t>
                      </a:r>
                    </a:p>
                    <a:p>
                      <a:r>
                        <a:rPr lang="en-IN" dirty="0" smtClean="0"/>
                        <a:t>&lt;h1&gt;Frame1&lt;/h1&gt;</a:t>
                      </a:r>
                    </a:p>
                    <a:p>
                      <a:r>
                        <a:rPr lang="en-IN" dirty="0" smtClean="0"/>
                        <a:t>&lt;p&gt;Content for frame1&lt;/p&gt;</a:t>
                      </a:r>
                    </a:p>
                    <a:p>
                      <a:r>
                        <a:rPr lang="en-IN" dirty="0" smtClean="0"/>
                        <a:t>&lt;/body&gt;</a:t>
                      </a:r>
                    </a:p>
                    <a:p>
                      <a:r>
                        <a:rPr lang="en-IN" dirty="0" smtClean="0"/>
                        <a:t>&lt;/html&gt;</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t>fram2.html</a:t>
                      </a:r>
                    </a:p>
                    <a:p>
                      <a:endParaRPr lang="en-IN" dirty="0"/>
                    </a:p>
                    <a:p>
                      <a:r>
                        <a:rPr lang="en-IN" dirty="0" smtClean="0"/>
                        <a:t>&lt;html&gt;</a:t>
                      </a:r>
                    </a:p>
                    <a:p>
                      <a:r>
                        <a:rPr lang="en-IN" dirty="0" smtClean="0"/>
                        <a:t>&lt;body&gt;</a:t>
                      </a:r>
                    </a:p>
                    <a:p>
                      <a:r>
                        <a:rPr lang="en-IN" dirty="0" smtClean="0"/>
                        <a:t>&lt;h1&gt;Frame2&lt;/h1&gt;</a:t>
                      </a:r>
                    </a:p>
                    <a:p>
                      <a:r>
                        <a:rPr lang="en-IN" dirty="0" smtClean="0"/>
                        <a:t>&lt;p&gt;Content for frame2&lt;/p&gt;</a:t>
                      </a:r>
                    </a:p>
                    <a:p>
                      <a:r>
                        <a:rPr lang="en-IN" dirty="0" smtClean="0"/>
                        <a:t>&lt;/body&gt;</a:t>
                      </a:r>
                    </a:p>
                    <a:p>
                      <a:r>
                        <a:rPr lang="en-IN" dirty="0" smtClean="0"/>
                        <a:t>&lt;/html&gt;</a:t>
                      </a:r>
                      <a:endParaRPr lang="en-IN" dirty="0"/>
                    </a:p>
                  </a:txBody>
                  <a:tcPr/>
                </a:tc>
              </a:tr>
              <a:tr h="741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t>fram3.html</a:t>
                      </a:r>
                    </a:p>
                    <a:p>
                      <a:endParaRPr lang="en-IN" dirty="0"/>
                    </a:p>
                    <a:p>
                      <a:r>
                        <a:rPr lang="en-IN" dirty="0" smtClean="0"/>
                        <a:t>&lt;html&gt;</a:t>
                      </a:r>
                    </a:p>
                    <a:p>
                      <a:r>
                        <a:rPr lang="en-IN" dirty="0" smtClean="0"/>
                        <a:t>&lt;body&gt;</a:t>
                      </a:r>
                    </a:p>
                    <a:p>
                      <a:r>
                        <a:rPr lang="en-IN" dirty="0" smtClean="0"/>
                        <a:t>&lt;h1&gt;Frame3&lt;/h1&gt;</a:t>
                      </a:r>
                    </a:p>
                    <a:p>
                      <a:r>
                        <a:rPr lang="en-IN" dirty="0" smtClean="0"/>
                        <a:t>&lt;p&gt;Content for frame3&lt;/p&gt;</a:t>
                      </a:r>
                    </a:p>
                    <a:p>
                      <a:r>
                        <a:rPr lang="en-IN" dirty="0" smtClean="0"/>
                        <a:t>&lt;/body&gt;</a:t>
                      </a:r>
                    </a:p>
                    <a:p>
                      <a:r>
                        <a:rPr lang="en-IN" dirty="0" smtClean="0"/>
                        <a:t>&lt;/html&gt;</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t>fram4.html</a:t>
                      </a:r>
                    </a:p>
                    <a:p>
                      <a:endParaRPr lang="en-IN" b="1" dirty="0"/>
                    </a:p>
                    <a:p>
                      <a:r>
                        <a:rPr lang="en-IN" dirty="0" smtClean="0"/>
                        <a:t>&lt;html&gt;</a:t>
                      </a:r>
                    </a:p>
                    <a:p>
                      <a:r>
                        <a:rPr lang="en-IN" dirty="0" smtClean="0"/>
                        <a:t>&lt;body&gt;</a:t>
                      </a:r>
                    </a:p>
                    <a:p>
                      <a:r>
                        <a:rPr lang="en-IN" dirty="0" smtClean="0"/>
                        <a:t>&lt;h1&gt;Frame4&lt;/h1&gt;</a:t>
                      </a:r>
                    </a:p>
                    <a:p>
                      <a:r>
                        <a:rPr lang="en-IN" dirty="0" smtClean="0"/>
                        <a:t>Content for frame4</a:t>
                      </a:r>
                    </a:p>
                    <a:p>
                      <a:r>
                        <a:rPr lang="en-IN" dirty="0" smtClean="0"/>
                        <a:t>&lt;/body&gt;</a:t>
                      </a:r>
                    </a:p>
                    <a:p>
                      <a:r>
                        <a:rPr lang="en-IN" dirty="0" smtClean="0"/>
                        <a:t>&lt;/html&gt;</a:t>
                      </a:r>
                      <a:endParaRPr lang="en-IN"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098" name="Picture 2"/>
          <p:cNvPicPr>
            <a:picLocks noGrp="1" noChangeAspect="1" noChangeArrowheads="1"/>
          </p:cNvPicPr>
          <p:nvPr>
            <p:ph idx="1"/>
          </p:nvPr>
        </p:nvPicPr>
        <p:blipFill>
          <a:blip r:embed="rId2"/>
          <a:srcRect/>
          <a:stretch>
            <a:fillRect/>
          </a:stretch>
        </p:blipFill>
        <p:spPr bwMode="auto">
          <a:xfrm>
            <a:off x="623158" y="1554163"/>
            <a:ext cx="8050083" cy="45259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IN" dirty="0" smtClean="0"/>
              <a:t>HTML frames</a:t>
            </a:r>
            <a:endParaRPr lang="en-IN" dirty="0"/>
          </a:p>
        </p:txBody>
      </p:sp>
      <p:sp>
        <p:nvSpPr>
          <p:cNvPr id="3" name="Content Placeholder 2"/>
          <p:cNvSpPr>
            <a:spLocks noGrp="1"/>
          </p:cNvSpPr>
          <p:nvPr>
            <p:ph idx="1"/>
          </p:nvPr>
        </p:nvSpPr>
        <p:spPr>
          <a:solidFill>
            <a:schemeClr val="bg2"/>
          </a:solidFill>
        </p:spPr>
        <p:txBody>
          <a:bodyPr/>
          <a:lstStyle/>
          <a:p>
            <a:r>
              <a:rPr lang="en-IN" dirty="0" smtClean="0"/>
              <a:t>HTML frames are used to divide your browser window into multiple sections where each section can load a separate HTML document.</a:t>
            </a:r>
          </a:p>
          <a:p>
            <a:r>
              <a:rPr lang="en-IN" dirty="0" smtClean="0"/>
              <a:t> A collection of frames in the browser window is known as a frameset.</a:t>
            </a:r>
          </a:p>
          <a:p>
            <a:r>
              <a:rPr lang="en-IN" dirty="0" smtClean="0"/>
              <a:t> The window is divided into frames in a similar way the tables are organized: into rows and columns.</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MIXED FRAMES</a:t>
            </a:r>
            <a:endParaRPr lang="en-IN" dirty="0"/>
          </a:p>
        </p:txBody>
      </p:sp>
      <p:sp>
        <p:nvSpPr>
          <p:cNvPr id="5" name="Content Placeholder 4"/>
          <p:cNvSpPr>
            <a:spLocks noGrp="1"/>
          </p:cNvSpPr>
          <p:nvPr>
            <p:ph idx="1"/>
          </p:nvPr>
        </p:nvSpPr>
        <p:spPr/>
        <p:txBody>
          <a:bodyPr>
            <a:normAutofit fontScale="47500" lnSpcReduction="20000"/>
          </a:bodyPr>
          <a:lstStyle/>
          <a:p>
            <a:pPr>
              <a:buNone/>
            </a:pPr>
            <a:r>
              <a:rPr lang="en-IN" dirty="0" smtClean="0"/>
              <a:t>&lt;html&gt;</a:t>
            </a:r>
          </a:p>
          <a:p>
            <a:pPr>
              <a:buNone/>
            </a:pPr>
            <a:r>
              <a:rPr lang="en-IN" dirty="0" smtClean="0"/>
              <a:t>&lt;head&gt;</a:t>
            </a:r>
          </a:p>
          <a:p>
            <a:pPr>
              <a:buNone/>
            </a:pPr>
            <a:r>
              <a:rPr lang="en-IN" dirty="0" smtClean="0"/>
              <a:t>	&lt;title&gt;mixed frame&lt;/title&gt;</a:t>
            </a:r>
          </a:p>
          <a:p>
            <a:pPr>
              <a:buNone/>
            </a:pPr>
            <a:r>
              <a:rPr lang="en-IN" dirty="0" smtClean="0"/>
              <a:t>&lt;/head&gt;</a:t>
            </a:r>
          </a:p>
          <a:p>
            <a:pPr>
              <a:buNone/>
            </a:pPr>
            <a:r>
              <a:rPr lang="en-IN" dirty="0" smtClean="0"/>
              <a:t>&lt;frameset cols="50%,*"&gt;</a:t>
            </a:r>
          </a:p>
          <a:p>
            <a:pPr>
              <a:buNone/>
            </a:pPr>
            <a:r>
              <a:rPr lang="en-IN" dirty="0" smtClean="0"/>
              <a:t>		&lt;frame </a:t>
            </a:r>
            <a:r>
              <a:rPr lang="en-IN" dirty="0" err="1" smtClean="0"/>
              <a:t>src</a:t>
            </a:r>
            <a:r>
              <a:rPr lang="en-IN" dirty="0" smtClean="0"/>
              <a:t>="fram1.html"/&gt; </a:t>
            </a:r>
          </a:p>
          <a:p>
            <a:pPr>
              <a:buNone/>
            </a:pPr>
            <a:r>
              <a:rPr lang="en-IN" dirty="0" smtClean="0"/>
              <a:t>	&lt;frameset rows ="30%,30%,*"&gt;</a:t>
            </a:r>
          </a:p>
          <a:p>
            <a:pPr>
              <a:buNone/>
            </a:pPr>
            <a:r>
              <a:rPr lang="en-IN" dirty="0" smtClean="0"/>
              <a:t>		&lt;frame </a:t>
            </a:r>
            <a:r>
              <a:rPr lang="en-IN" dirty="0" err="1" smtClean="0"/>
              <a:t>src</a:t>
            </a:r>
            <a:r>
              <a:rPr lang="en-IN" dirty="0" smtClean="0"/>
              <a:t>="fram2.html"/&gt;</a:t>
            </a:r>
          </a:p>
          <a:p>
            <a:pPr>
              <a:buNone/>
            </a:pPr>
            <a:r>
              <a:rPr lang="en-IN" dirty="0" smtClean="0"/>
              <a:t>		&lt;frame </a:t>
            </a:r>
            <a:r>
              <a:rPr lang="en-IN" dirty="0" err="1" smtClean="0"/>
              <a:t>src</a:t>
            </a:r>
            <a:r>
              <a:rPr lang="en-IN" dirty="0" smtClean="0"/>
              <a:t>="fram3.html"/&gt; </a:t>
            </a:r>
          </a:p>
          <a:p>
            <a:pPr>
              <a:buNone/>
            </a:pPr>
            <a:r>
              <a:rPr lang="en-IN" dirty="0" smtClean="0"/>
              <a:t>		&lt;frameset cols="50%,50%"&gt;</a:t>
            </a:r>
          </a:p>
          <a:p>
            <a:pPr>
              <a:buNone/>
            </a:pPr>
            <a:r>
              <a:rPr lang="en-IN" dirty="0" smtClean="0"/>
              <a:t>			&lt;frame </a:t>
            </a:r>
            <a:r>
              <a:rPr lang="en-IN" dirty="0" err="1" smtClean="0"/>
              <a:t>src</a:t>
            </a:r>
            <a:r>
              <a:rPr lang="en-IN" dirty="0" smtClean="0"/>
              <a:t>="fram4.html"/&gt;</a:t>
            </a:r>
          </a:p>
          <a:p>
            <a:pPr>
              <a:buNone/>
            </a:pPr>
            <a:r>
              <a:rPr lang="en-IN" dirty="0" smtClean="0"/>
              <a:t>			&lt;frame </a:t>
            </a:r>
            <a:r>
              <a:rPr lang="en-IN" dirty="0" err="1" smtClean="0"/>
              <a:t>src</a:t>
            </a:r>
            <a:r>
              <a:rPr lang="en-IN" dirty="0" smtClean="0"/>
              <a:t>="fram5.html"/&gt;</a:t>
            </a:r>
          </a:p>
          <a:p>
            <a:pPr>
              <a:buNone/>
            </a:pPr>
            <a:endParaRPr lang="en-IN" dirty="0" smtClean="0"/>
          </a:p>
          <a:p>
            <a:pPr>
              <a:buNone/>
            </a:pPr>
            <a:r>
              <a:rPr lang="en-IN" dirty="0" smtClean="0"/>
              <a:t>		&lt;/frameset&gt;</a:t>
            </a:r>
          </a:p>
          <a:p>
            <a:pPr>
              <a:buNone/>
            </a:pPr>
            <a:r>
              <a:rPr lang="en-IN" dirty="0" smtClean="0"/>
              <a:t>	&lt;/frameset&gt;</a:t>
            </a:r>
          </a:p>
          <a:p>
            <a:pPr>
              <a:buNone/>
            </a:pPr>
            <a:r>
              <a:rPr lang="en-IN" dirty="0" smtClean="0"/>
              <a:t>&lt;/frameset&gt;</a:t>
            </a:r>
          </a:p>
          <a:p>
            <a:pPr>
              <a:buNone/>
            </a:pPr>
            <a:r>
              <a:rPr lang="en-IN" dirty="0" smtClean="0"/>
              <a:t>&lt;/html&gt;</a:t>
            </a:r>
            <a:endParaRPr lang="en-IN" dirty="0"/>
          </a:p>
        </p:txBody>
      </p:sp>
      <p:pic>
        <p:nvPicPr>
          <p:cNvPr id="7" name="Picture 2"/>
          <p:cNvPicPr>
            <a:picLocks noChangeAspect="1" noChangeArrowheads="1"/>
          </p:cNvPicPr>
          <p:nvPr/>
        </p:nvPicPr>
        <p:blipFill>
          <a:blip r:embed="rId2"/>
          <a:srcRect l="32192" t="33532" r="32311" b="39635"/>
          <a:stretch>
            <a:fillRect/>
          </a:stretch>
        </p:blipFill>
        <p:spPr bwMode="auto">
          <a:xfrm>
            <a:off x="5000628" y="1500174"/>
            <a:ext cx="3761312" cy="196288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linds(horizontal)">
                                      <p:cBhvr>
                                        <p:cTn id="13" dur="500"/>
                                        <p:tgtEl>
                                          <p:spTgt spid="5">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linds(horizontal)">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blinds(horizontal)">
                                      <p:cBhvr>
                                        <p:cTn id="21" dur="5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blinds(horizontal)">
                                      <p:cBhvr>
                                        <p:cTn id="26" dur="5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blinds(horizontal)">
                                      <p:cBhvr>
                                        <p:cTn id="31" dur="500"/>
                                        <p:tgtEl>
                                          <p:spTgt spid="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animEffect transition="in" filter="blinds(horizontal)">
                                      <p:cBhvr>
                                        <p:cTn id="36" dur="500"/>
                                        <p:tgtEl>
                                          <p:spTgt spid="5">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animEffect transition="in" filter="blinds(horizontal)">
                                      <p:cBhvr>
                                        <p:cTn id="41" dur="500"/>
                                        <p:tgtEl>
                                          <p:spTgt spid="5">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5">
                                            <p:txEl>
                                              <p:pRg st="9" end="9"/>
                                            </p:txEl>
                                          </p:spTgt>
                                        </p:tgtEl>
                                        <p:attrNameLst>
                                          <p:attrName>style.visibility</p:attrName>
                                        </p:attrNameLst>
                                      </p:cBhvr>
                                      <p:to>
                                        <p:strVal val="visible"/>
                                      </p:to>
                                    </p:set>
                                    <p:animEffect transition="in" filter="blinds(horizontal)">
                                      <p:cBhvr>
                                        <p:cTn id="46" dur="500"/>
                                        <p:tgtEl>
                                          <p:spTgt spid="5">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5">
                                            <p:txEl>
                                              <p:pRg st="10" end="10"/>
                                            </p:txEl>
                                          </p:spTgt>
                                        </p:tgtEl>
                                        <p:attrNameLst>
                                          <p:attrName>style.visibility</p:attrName>
                                        </p:attrNameLst>
                                      </p:cBhvr>
                                      <p:to>
                                        <p:strVal val="visible"/>
                                      </p:to>
                                    </p:set>
                                    <p:animEffect transition="in" filter="blinds(horizontal)">
                                      <p:cBhvr>
                                        <p:cTn id="51" dur="500"/>
                                        <p:tgtEl>
                                          <p:spTgt spid="5">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nodeType="clickEffect">
                                  <p:stCondLst>
                                    <p:cond delay="0"/>
                                  </p:stCondLst>
                                  <p:childTnLst>
                                    <p:set>
                                      <p:cBhvr>
                                        <p:cTn id="55" dur="1" fill="hold">
                                          <p:stCondLst>
                                            <p:cond delay="0"/>
                                          </p:stCondLst>
                                        </p:cTn>
                                        <p:tgtEl>
                                          <p:spTgt spid="5">
                                            <p:txEl>
                                              <p:pRg st="11" end="11"/>
                                            </p:txEl>
                                          </p:spTgt>
                                        </p:tgtEl>
                                        <p:attrNameLst>
                                          <p:attrName>style.visibility</p:attrName>
                                        </p:attrNameLst>
                                      </p:cBhvr>
                                      <p:to>
                                        <p:strVal val="visible"/>
                                      </p:to>
                                    </p:set>
                                    <p:animEffect transition="in" filter="blinds(horizontal)">
                                      <p:cBhvr>
                                        <p:cTn id="56" dur="500"/>
                                        <p:tgtEl>
                                          <p:spTgt spid="5">
                                            <p:txEl>
                                              <p:pRg st="11" end="1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nodeType="clickEffect">
                                  <p:stCondLst>
                                    <p:cond delay="0"/>
                                  </p:stCondLst>
                                  <p:childTnLst>
                                    <p:set>
                                      <p:cBhvr>
                                        <p:cTn id="60" dur="1" fill="hold">
                                          <p:stCondLst>
                                            <p:cond delay="0"/>
                                          </p:stCondLst>
                                        </p:cTn>
                                        <p:tgtEl>
                                          <p:spTgt spid="5">
                                            <p:txEl>
                                              <p:pRg st="13" end="13"/>
                                            </p:txEl>
                                          </p:spTgt>
                                        </p:tgtEl>
                                        <p:attrNameLst>
                                          <p:attrName>style.visibility</p:attrName>
                                        </p:attrNameLst>
                                      </p:cBhvr>
                                      <p:to>
                                        <p:strVal val="visible"/>
                                      </p:to>
                                    </p:set>
                                    <p:animEffect transition="in" filter="blinds(horizontal)">
                                      <p:cBhvr>
                                        <p:cTn id="61" dur="500"/>
                                        <p:tgtEl>
                                          <p:spTgt spid="5">
                                            <p:txEl>
                                              <p:pRg st="13" end="13"/>
                                            </p:txEl>
                                          </p:spTgt>
                                        </p:tgtEl>
                                      </p:cBhvr>
                                    </p:animEffect>
                                  </p:childTnLst>
                                </p:cTn>
                              </p:par>
                              <p:par>
                                <p:cTn id="62" presetID="3" presetClass="entr" presetSubtype="10" fill="hold" nodeType="withEffect">
                                  <p:stCondLst>
                                    <p:cond delay="0"/>
                                  </p:stCondLst>
                                  <p:childTnLst>
                                    <p:set>
                                      <p:cBhvr>
                                        <p:cTn id="63" dur="1" fill="hold">
                                          <p:stCondLst>
                                            <p:cond delay="0"/>
                                          </p:stCondLst>
                                        </p:cTn>
                                        <p:tgtEl>
                                          <p:spTgt spid="5">
                                            <p:txEl>
                                              <p:pRg st="14" end="14"/>
                                            </p:txEl>
                                          </p:spTgt>
                                        </p:tgtEl>
                                        <p:attrNameLst>
                                          <p:attrName>style.visibility</p:attrName>
                                        </p:attrNameLst>
                                      </p:cBhvr>
                                      <p:to>
                                        <p:strVal val="visible"/>
                                      </p:to>
                                    </p:set>
                                    <p:animEffect transition="in" filter="blinds(horizontal)">
                                      <p:cBhvr>
                                        <p:cTn id="64" dur="500"/>
                                        <p:tgtEl>
                                          <p:spTgt spid="5">
                                            <p:txEl>
                                              <p:pRg st="14" end="14"/>
                                            </p:txEl>
                                          </p:spTgt>
                                        </p:tgtEl>
                                      </p:cBhvr>
                                    </p:animEffect>
                                  </p:childTnLst>
                                </p:cTn>
                              </p:par>
                              <p:par>
                                <p:cTn id="65" presetID="3" presetClass="entr" presetSubtype="10" fill="hold" nodeType="withEffect">
                                  <p:stCondLst>
                                    <p:cond delay="0"/>
                                  </p:stCondLst>
                                  <p:childTnLst>
                                    <p:set>
                                      <p:cBhvr>
                                        <p:cTn id="66" dur="1" fill="hold">
                                          <p:stCondLst>
                                            <p:cond delay="0"/>
                                          </p:stCondLst>
                                        </p:cTn>
                                        <p:tgtEl>
                                          <p:spTgt spid="5">
                                            <p:txEl>
                                              <p:pRg st="15" end="15"/>
                                            </p:txEl>
                                          </p:spTgt>
                                        </p:tgtEl>
                                        <p:attrNameLst>
                                          <p:attrName>style.visibility</p:attrName>
                                        </p:attrNameLst>
                                      </p:cBhvr>
                                      <p:to>
                                        <p:strVal val="visible"/>
                                      </p:to>
                                    </p:set>
                                    <p:animEffect transition="in" filter="blinds(horizontal)">
                                      <p:cBhvr>
                                        <p:cTn id="67" dur="500"/>
                                        <p:tgtEl>
                                          <p:spTgt spid="5">
                                            <p:txEl>
                                              <p:pRg st="15" end="1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5">
                                            <p:txEl>
                                              <p:pRg st="16" end="16"/>
                                            </p:txEl>
                                          </p:spTgt>
                                        </p:tgtEl>
                                        <p:attrNameLst>
                                          <p:attrName>style.visibility</p:attrName>
                                        </p:attrNameLst>
                                      </p:cBhvr>
                                      <p:to>
                                        <p:strVal val="visible"/>
                                      </p:to>
                                    </p:set>
                                    <p:animEffect transition="in" filter="blinds(horizontal)">
                                      <p:cBhvr>
                                        <p:cTn id="72" dur="500"/>
                                        <p:tgtEl>
                                          <p:spTgt spid="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5123" name="Picture 3"/>
          <p:cNvPicPr>
            <a:picLocks noGrp="1" noChangeAspect="1" noChangeArrowheads="1"/>
          </p:cNvPicPr>
          <p:nvPr>
            <p:ph idx="1"/>
          </p:nvPr>
        </p:nvPicPr>
        <p:blipFill>
          <a:blip r:embed="rId2"/>
          <a:srcRect/>
          <a:stretch>
            <a:fillRect/>
          </a:stretch>
        </p:blipFill>
        <p:spPr bwMode="auto">
          <a:xfrm>
            <a:off x="623888" y="1554573"/>
            <a:ext cx="8048625" cy="45251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IN" dirty="0" smtClean="0">
                <a:solidFill>
                  <a:schemeClr val="bg2"/>
                </a:solidFill>
                <a:latin typeface="Comic Sans MS" pitchFamily="66" charset="0"/>
              </a:rPr>
              <a:t>THANK YOU</a:t>
            </a:r>
            <a:endParaRPr lang="en-IN" dirty="0">
              <a:solidFill>
                <a:schemeClr val="bg2"/>
              </a:solidFill>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VERTICAL FRAMES</a:t>
            </a:r>
            <a:endParaRPr lang="en-IN" dirty="0"/>
          </a:p>
        </p:txBody>
      </p:sp>
      <p:pic>
        <p:nvPicPr>
          <p:cNvPr id="6" name="Content Placeholder 5" descr="columns.jpg"/>
          <p:cNvPicPr>
            <a:picLocks noGrp="1" noChangeAspect="1"/>
          </p:cNvPicPr>
          <p:nvPr>
            <p:ph idx="1"/>
          </p:nvPr>
        </p:nvPicPr>
        <p:blipFill>
          <a:blip r:embed="rId2"/>
          <a:stretch>
            <a:fillRect/>
          </a:stretch>
        </p:blipFill>
        <p:spPr>
          <a:xfrm>
            <a:off x="304800" y="1687334"/>
            <a:ext cx="8686800" cy="4259619"/>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Horizontal FRAMES</a:t>
            </a:r>
            <a:endParaRPr lang="en-IN" dirty="0"/>
          </a:p>
        </p:txBody>
      </p:sp>
      <p:pic>
        <p:nvPicPr>
          <p:cNvPr id="4" name="Content Placeholder 3" descr="rows.jpg"/>
          <p:cNvPicPr>
            <a:picLocks noGrp="1" noChangeAspect="1"/>
          </p:cNvPicPr>
          <p:nvPr>
            <p:ph idx="1"/>
          </p:nvPr>
        </p:nvPicPr>
        <p:blipFill>
          <a:blip r:embed="rId2"/>
          <a:stretch>
            <a:fillRect/>
          </a:stretch>
        </p:blipFill>
        <p:spPr>
          <a:xfrm>
            <a:off x="1214414" y="1554163"/>
            <a:ext cx="7000923" cy="4525962"/>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Mixed  FRAMES</a:t>
            </a:r>
            <a:endParaRPr lang="en-IN" dirty="0"/>
          </a:p>
        </p:txBody>
      </p:sp>
      <p:pic>
        <p:nvPicPr>
          <p:cNvPr id="4" name="Content Placeholder 3" descr="mixed_frames1.jpg"/>
          <p:cNvPicPr>
            <a:picLocks noGrp="1" noChangeAspect="1"/>
          </p:cNvPicPr>
          <p:nvPr>
            <p:ph idx="1"/>
          </p:nvPr>
        </p:nvPicPr>
        <p:blipFill>
          <a:blip r:embed="rId2"/>
          <a:stretch>
            <a:fillRect/>
          </a:stretch>
        </p:blipFill>
        <p:spPr>
          <a:xfrm>
            <a:off x="752475" y="1859756"/>
            <a:ext cx="7791450" cy="3914775"/>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Creating Frames</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To use frames on a page we use &lt;frameset&gt; tag instead of &lt;body&gt; tag.</a:t>
            </a:r>
          </a:p>
          <a:p>
            <a:r>
              <a:rPr lang="en-IN" dirty="0" smtClean="0"/>
              <a:t> The &lt;frameset&gt; tag defines, how to divide the window into frames. </a:t>
            </a:r>
          </a:p>
          <a:p>
            <a:r>
              <a:rPr lang="en-IN" dirty="0" smtClean="0"/>
              <a:t>The </a:t>
            </a:r>
            <a:r>
              <a:rPr lang="en-IN" b="1" dirty="0" smtClean="0"/>
              <a:t>rows</a:t>
            </a:r>
            <a:r>
              <a:rPr lang="en-IN" dirty="0" smtClean="0"/>
              <a:t> attribute of &lt;frameset&gt; tag defines horizontal frames and </a:t>
            </a:r>
            <a:r>
              <a:rPr lang="en-IN" b="1" dirty="0" smtClean="0"/>
              <a:t>cols</a:t>
            </a:r>
            <a:r>
              <a:rPr lang="en-IN" dirty="0" smtClean="0"/>
              <a:t> attribute defines vertical frames.</a:t>
            </a:r>
          </a:p>
          <a:p>
            <a:r>
              <a:rPr lang="en-IN" dirty="0" smtClean="0"/>
              <a:t> Each frame is indicated by &lt;frame&gt; tag and it defines which HTML document shall open into the frame.</a:t>
            </a:r>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&lt;frameset&gt; Tag Attributes</a:t>
            </a:r>
            <a:br>
              <a:rPr lang="en-IN" dirty="0" smtClean="0"/>
            </a:br>
            <a:endParaRPr lang="en-IN" dirty="0"/>
          </a:p>
        </p:txBody>
      </p:sp>
      <p:graphicFrame>
        <p:nvGraphicFramePr>
          <p:cNvPr id="4" name="Content Placeholder 3"/>
          <p:cNvGraphicFramePr>
            <a:graphicFrameLocks noGrp="1"/>
          </p:cNvGraphicFramePr>
          <p:nvPr>
            <p:ph idx="1"/>
          </p:nvPr>
        </p:nvGraphicFramePr>
        <p:xfrm>
          <a:off x="214282" y="1214422"/>
          <a:ext cx="8686800" cy="4805680"/>
        </p:xfrm>
        <a:graphic>
          <a:graphicData uri="http://schemas.openxmlformats.org/drawingml/2006/table">
            <a:tbl>
              <a:tblPr firstRow="1" bandRow="1">
                <a:tableStyleId>{5940675A-B579-460E-94D1-54222C63F5DA}</a:tableStyleId>
              </a:tblPr>
              <a:tblGrid>
                <a:gridCol w="1338242"/>
                <a:gridCol w="7348558"/>
              </a:tblGrid>
              <a:tr h="370840">
                <a:tc>
                  <a:txBody>
                    <a:bodyPr/>
                    <a:lstStyle/>
                    <a:p>
                      <a:r>
                        <a:rPr lang="en-IN" b="1" dirty="0" smtClean="0"/>
                        <a:t>Attributes</a:t>
                      </a:r>
                      <a:endParaRPr lang="en-IN" b="1" dirty="0"/>
                    </a:p>
                  </a:txBody>
                  <a:tcPr/>
                </a:tc>
                <a:tc>
                  <a:txBody>
                    <a:bodyPr/>
                    <a:lstStyle/>
                    <a:p>
                      <a:r>
                        <a:rPr lang="en-IN" b="1" dirty="0" smtClean="0"/>
                        <a:t>Description</a:t>
                      </a:r>
                      <a:endParaRPr lang="en-IN"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IN" b="1" kern="1200" dirty="0" smtClean="0"/>
                        <a:t>cols</a:t>
                      </a:r>
                    </a:p>
                    <a:p>
                      <a:endParaRPr lang="en-IN" dirty="0"/>
                    </a:p>
                  </a:txBody>
                  <a:tcPr/>
                </a:tc>
                <a:tc>
                  <a:txBody>
                    <a:bodyPr/>
                    <a:lstStyle/>
                    <a:p>
                      <a:pPr>
                        <a:lnSpc>
                          <a:spcPct val="150000"/>
                        </a:lnSpc>
                      </a:pPr>
                      <a:r>
                        <a:rPr kumimoji="0" lang="en-IN" kern="1200" dirty="0" smtClean="0"/>
                        <a:t>Specifies how many columns are contained in the frameset and the size of each column. To create three vertical frames, </a:t>
                      </a:r>
                    </a:p>
                    <a:p>
                      <a:pPr>
                        <a:lnSpc>
                          <a:spcPct val="150000"/>
                        </a:lnSpc>
                      </a:pPr>
                      <a:r>
                        <a:rPr kumimoji="0" lang="en-IN" kern="1200" dirty="0" smtClean="0"/>
                        <a:t>Absolute values in pixels. For example, use cols = "100, 500, 100".</a:t>
                      </a:r>
                    </a:p>
                    <a:p>
                      <a:pPr>
                        <a:lnSpc>
                          <a:spcPct val="150000"/>
                        </a:lnSpc>
                      </a:pPr>
                      <a:r>
                        <a:rPr kumimoji="0" lang="en-IN" kern="1200" dirty="0" smtClean="0"/>
                        <a:t>A percentage of the browser window.  cols = "10%, 80%, 10%".</a:t>
                      </a:r>
                    </a:p>
                    <a:p>
                      <a:pPr>
                        <a:lnSpc>
                          <a:spcPct val="150000"/>
                        </a:lnSpc>
                      </a:pPr>
                      <a:r>
                        <a:rPr kumimoji="0" lang="en-IN" kern="1200" dirty="0" smtClean="0"/>
                        <a:t>Using a wildcard symbol. </a:t>
                      </a:r>
                      <a:r>
                        <a:rPr kumimoji="0" lang="en-IN" kern="1200" baseline="0" dirty="0" smtClean="0"/>
                        <a:t> </a:t>
                      </a:r>
                      <a:r>
                        <a:rPr kumimoji="0" lang="en-IN" kern="1200" dirty="0" smtClean="0"/>
                        <a:t>cols = "10%, *, 10%". In this case wildcard takes remainder of the window.</a:t>
                      </a:r>
                    </a:p>
                    <a:p>
                      <a:endParaRPr lang="en-IN"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IN" b="1" i="0" kern="1200" dirty="0" smtClean="0">
                          <a:solidFill>
                            <a:schemeClr val="tx1"/>
                          </a:solidFill>
                          <a:latin typeface="+mn-lt"/>
                          <a:ea typeface="+mn-ea"/>
                          <a:cs typeface="+mn-cs"/>
                        </a:rPr>
                        <a:t>rows</a:t>
                      </a:r>
                    </a:p>
                    <a:p>
                      <a:endParaRPr lang="en-IN" dirty="0"/>
                    </a:p>
                  </a:txBody>
                  <a:tcPr/>
                </a:tc>
                <a:tc>
                  <a:txBody>
                    <a:bodyPr/>
                    <a:lstStyle/>
                    <a:p>
                      <a:pPr>
                        <a:lnSpc>
                          <a:spcPct val="150000"/>
                        </a:lnSpc>
                      </a:pPr>
                      <a:r>
                        <a:rPr kumimoji="0" lang="en-IN" b="0" i="0" kern="1200" dirty="0" smtClean="0">
                          <a:solidFill>
                            <a:schemeClr val="tx1"/>
                          </a:solidFill>
                          <a:latin typeface="+mn-lt"/>
                          <a:ea typeface="+mn-ea"/>
                          <a:cs typeface="+mn-cs"/>
                        </a:rPr>
                        <a:t>This attribute works just like the cols attribute and takes the same values, but it is used to specify the rows in the frameset. For example, to create two horizontal frames, use </a:t>
                      </a:r>
                      <a:r>
                        <a:rPr kumimoji="0" lang="en-IN" b="0" i="1" kern="1200" dirty="0" smtClean="0">
                          <a:solidFill>
                            <a:schemeClr val="tx1"/>
                          </a:solidFill>
                          <a:latin typeface="+mn-lt"/>
                          <a:ea typeface="+mn-ea"/>
                          <a:cs typeface="+mn-cs"/>
                        </a:rPr>
                        <a:t>rows = "10%, 90%"</a:t>
                      </a:r>
                      <a:r>
                        <a:rPr kumimoji="0" lang="en-IN" b="0" i="0" kern="1200" dirty="0" smtClean="0">
                          <a:solidFill>
                            <a:schemeClr val="tx1"/>
                          </a:solidFill>
                          <a:latin typeface="+mn-lt"/>
                          <a:ea typeface="+mn-ea"/>
                          <a:cs typeface="+mn-cs"/>
                        </a:rPr>
                        <a:t>. </a:t>
                      </a:r>
                    </a:p>
                    <a:p>
                      <a:endParaRPr lang="en-IN" dirty="0" smtClean="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&lt;frameset&gt; Tag Attributes</a:t>
            </a:r>
            <a:br>
              <a:rPr lang="en-IN" dirty="0" smtClean="0"/>
            </a:br>
            <a:endParaRPr lang="en-IN" dirty="0"/>
          </a:p>
        </p:txBody>
      </p:sp>
      <p:graphicFrame>
        <p:nvGraphicFramePr>
          <p:cNvPr id="4" name="Content Placeholder 3"/>
          <p:cNvGraphicFramePr>
            <a:graphicFrameLocks noGrp="1"/>
          </p:cNvGraphicFramePr>
          <p:nvPr>
            <p:ph idx="1"/>
          </p:nvPr>
        </p:nvGraphicFramePr>
        <p:xfrm>
          <a:off x="214282" y="1214422"/>
          <a:ext cx="8686800" cy="5293360"/>
        </p:xfrm>
        <a:graphic>
          <a:graphicData uri="http://schemas.openxmlformats.org/drawingml/2006/table">
            <a:tbl>
              <a:tblPr firstRow="1" bandRow="1">
                <a:tableStyleId>{5940675A-B579-460E-94D1-54222C63F5DA}</a:tableStyleId>
              </a:tblPr>
              <a:tblGrid>
                <a:gridCol w="1785950"/>
                <a:gridCol w="6900850"/>
              </a:tblGrid>
              <a:tr h="370840">
                <a:tc>
                  <a:txBody>
                    <a:bodyPr/>
                    <a:lstStyle/>
                    <a:p>
                      <a:r>
                        <a:rPr lang="en-IN" b="1" dirty="0" smtClean="0"/>
                        <a:t>Attributes</a:t>
                      </a:r>
                      <a:endParaRPr lang="en-IN" b="1" dirty="0"/>
                    </a:p>
                  </a:txBody>
                  <a:tcPr/>
                </a:tc>
                <a:tc>
                  <a:txBody>
                    <a:bodyPr/>
                    <a:lstStyle/>
                    <a:p>
                      <a:r>
                        <a:rPr lang="en-IN" b="1" dirty="0" smtClean="0"/>
                        <a:t>Description</a:t>
                      </a:r>
                      <a:endParaRPr lang="en-IN" b="1" dirty="0"/>
                    </a:p>
                  </a:txBody>
                  <a:tcPr/>
                </a:tc>
              </a:tr>
              <a:tr h="1057920">
                <a:tc>
                  <a:txBody>
                    <a:bodyPr/>
                    <a:lstStyle/>
                    <a:p>
                      <a:pPr algn="just" fontAlgn="t">
                        <a:lnSpc>
                          <a:spcPct val="150000"/>
                        </a:lnSpc>
                      </a:pPr>
                      <a:r>
                        <a:rPr lang="en-IN" b="1" dirty="0" smtClean="0">
                          <a:solidFill>
                            <a:srgbClr val="000000"/>
                          </a:solidFill>
                        </a:rPr>
                        <a:t>border</a:t>
                      </a:r>
                      <a:endParaRPr lang="en-IN" dirty="0">
                        <a:solidFill>
                          <a:srgbClr val="000000"/>
                        </a:solidFill>
                      </a:endParaRPr>
                    </a:p>
                  </a:txBody>
                  <a:tcPr marL="76200" marR="76200" marT="76200" marB="76200"/>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IN" dirty="0" smtClean="0">
                          <a:solidFill>
                            <a:srgbClr val="000000"/>
                          </a:solidFill>
                        </a:rPr>
                        <a:t>This attribute specifies the width of the border of each frame in pixels. For example, border = "5". A value of zero means no border.</a:t>
                      </a:r>
                    </a:p>
                    <a:p>
                      <a:pPr algn="just">
                        <a:lnSpc>
                          <a:spcPct val="150000"/>
                        </a:lnSpc>
                      </a:pPr>
                      <a:endParaRPr lang="en-IN" dirty="0"/>
                    </a:p>
                  </a:txBody>
                  <a:tcPr/>
                </a:tc>
              </a:tr>
              <a:tr h="370840">
                <a:tc>
                  <a:txBody>
                    <a:bodyPr/>
                    <a:lstStyle/>
                    <a:p>
                      <a:pPr marL="0" marR="0" indent="0" algn="just" defTabSz="914400" rtl="0" eaLnBrk="1" fontAlgn="ctr" latinLnBrk="0" hangingPunct="1">
                        <a:lnSpc>
                          <a:spcPct val="150000"/>
                        </a:lnSpc>
                        <a:spcBef>
                          <a:spcPts val="0"/>
                        </a:spcBef>
                        <a:spcAft>
                          <a:spcPts val="0"/>
                        </a:spcAft>
                        <a:buClrTx/>
                        <a:buSzTx/>
                        <a:buFontTx/>
                        <a:buNone/>
                        <a:tabLst/>
                        <a:defRPr/>
                      </a:pPr>
                      <a:r>
                        <a:rPr lang="en-IN" b="1" dirty="0" err="1" smtClean="0">
                          <a:solidFill>
                            <a:srgbClr val="000000"/>
                          </a:solidFill>
                        </a:rPr>
                        <a:t>frameborder</a:t>
                      </a:r>
                      <a:endParaRPr lang="en-IN" dirty="0" smtClean="0">
                        <a:solidFill>
                          <a:srgbClr val="000000"/>
                        </a:solidFill>
                      </a:endParaRPr>
                    </a:p>
                    <a:p>
                      <a:pPr algn="just" fontAlgn="ctr">
                        <a:lnSpc>
                          <a:spcPct val="150000"/>
                        </a:lnSpc>
                      </a:pPr>
                      <a:endParaRPr lang="en-IN" dirty="0"/>
                    </a:p>
                  </a:txBody>
                  <a:tcPr marL="76200" marR="76200" marT="76200" marB="76200" anchor="ctr"/>
                </a:tc>
                <a:tc>
                  <a:txBody>
                    <a:bodyPr/>
                    <a:lstStyle/>
                    <a:p>
                      <a:pPr algn="just" fontAlgn="t">
                        <a:lnSpc>
                          <a:spcPct val="150000"/>
                        </a:lnSpc>
                      </a:pPr>
                      <a:r>
                        <a:rPr lang="en-IN" dirty="0" smtClean="0">
                          <a:solidFill>
                            <a:srgbClr val="000000"/>
                          </a:solidFill>
                        </a:rPr>
                        <a:t>This </a:t>
                      </a:r>
                      <a:r>
                        <a:rPr lang="en-IN" dirty="0">
                          <a:solidFill>
                            <a:srgbClr val="000000"/>
                          </a:solidFill>
                        </a:rPr>
                        <a:t>attribute specifies whether a three-dimensional border should be displayed between frames. </a:t>
                      </a:r>
                      <a:endParaRPr lang="en-IN" dirty="0" smtClean="0">
                        <a:solidFill>
                          <a:srgbClr val="000000"/>
                        </a:solidFill>
                      </a:endParaRPr>
                    </a:p>
                    <a:p>
                      <a:pPr algn="just" fontAlgn="t">
                        <a:lnSpc>
                          <a:spcPct val="150000"/>
                        </a:lnSpc>
                      </a:pPr>
                      <a:r>
                        <a:rPr lang="en-IN" dirty="0" smtClean="0">
                          <a:solidFill>
                            <a:srgbClr val="000000"/>
                          </a:solidFill>
                        </a:rPr>
                        <a:t>This </a:t>
                      </a:r>
                      <a:r>
                        <a:rPr lang="en-IN" dirty="0">
                          <a:solidFill>
                            <a:srgbClr val="000000"/>
                          </a:solidFill>
                        </a:rPr>
                        <a:t>attribute takes value either 1 (yes) or 0 (no). </a:t>
                      </a:r>
                      <a:endParaRPr lang="en-IN" dirty="0" smtClean="0">
                        <a:solidFill>
                          <a:srgbClr val="000000"/>
                        </a:solidFill>
                      </a:endParaRPr>
                    </a:p>
                    <a:p>
                      <a:pPr algn="just" fontAlgn="t">
                        <a:lnSpc>
                          <a:spcPct val="150000"/>
                        </a:lnSpc>
                      </a:pPr>
                      <a:r>
                        <a:rPr lang="en-IN" dirty="0" smtClean="0">
                          <a:solidFill>
                            <a:srgbClr val="000000"/>
                          </a:solidFill>
                        </a:rPr>
                        <a:t>For </a:t>
                      </a:r>
                      <a:r>
                        <a:rPr lang="en-IN" dirty="0">
                          <a:solidFill>
                            <a:srgbClr val="000000"/>
                          </a:solidFill>
                        </a:rPr>
                        <a:t>example </a:t>
                      </a:r>
                      <a:r>
                        <a:rPr lang="en-IN" dirty="0" err="1">
                          <a:solidFill>
                            <a:srgbClr val="000000"/>
                          </a:solidFill>
                        </a:rPr>
                        <a:t>frameborder</a:t>
                      </a:r>
                      <a:r>
                        <a:rPr lang="en-IN" dirty="0">
                          <a:solidFill>
                            <a:srgbClr val="000000"/>
                          </a:solidFill>
                        </a:rPr>
                        <a:t> = "0" specifies no border.</a:t>
                      </a:r>
                    </a:p>
                  </a:txBody>
                  <a:tcPr marL="76200" marR="76200" marT="76200" marB="76200"/>
                </a:tc>
              </a:tr>
              <a:tr h="370840">
                <a:tc>
                  <a:txBody>
                    <a:bodyPr/>
                    <a:lstStyle/>
                    <a:p>
                      <a:pPr marL="0" marR="0" indent="0" algn="just" defTabSz="914400" rtl="0" eaLnBrk="1" fontAlgn="ctr" latinLnBrk="0" hangingPunct="1">
                        <a:lnSpc>
                          <a:spcPct val="150000"/>
                        </a:lnSpc>
                        <a:spcBef>
                          <a:spcPts val="0"/>
                        </a:spcBef>
                        <a:spcAft>
                          <a:spcPts val="0"/>
                        </a:spcAft>
                        <a:buClrTx/>
                        <a:buSzTx/>
                        <a:buFontTx/>
                        <a:buNone/>
                        <a:tabLst/>
                        <a:defRPr/>
                      </a:pPr>
                      <a:r>
                        <a:rPr lang="en-IN" b="1" dirty="0" err="1" smtClean="0">
                          <a:solidFill>
                            <a:srgbClr val="000000"/>
                          </a:solidFill>
                        </a:rPr>
                        <a:t>framespacing</a:t>
                      </a:r>
                      <a:endParaRPr lang="en-IN" dirty="0" smtClean="0">
                        <a:solidFill>
                          <a:srgbClr val="000000"/>
                        </a:solidFill>
                      </a:endParaRPr>
                    </a:p>
                    <a:p>
                      <a:pPr algn="just" fontAlgn="ctr">
                        <a:lnSpc>
                          <a:spcPct val="150000"/>
                        </a:lnSpc>
                      </a:pPr>
                      <a:endParaRPr lang="en-IN" dirty="0"/>
                    </a:p>
                  </a:txBody>
                  <a:tcPr marL="76200" marR="76200" marT="76200" marB="76200" anchor="ctr"/>
                </a:tc>
                <a:tc>
                  <a:txBody>
                    <a:bodyPr/>
                    <a:lstStyle/>
                    <a:p>
                      <a:pPr algn="just" fontAlgn="t">
                        <a:lnSpc>
                          <a:spcPct val="150000"/>
                        </a:lnSpc>
                      </a:pPr>
                      <a:r>
                        <a:rPr lang="en-IN" dirty="0" smtClean="0">
                          <a:solidFill>
                            <a:srgbClr val="000000"/>
                          </a:solidFill>
                        </a:rPr>
                        <a:t>This </a:t>
                      </a:r>
                      <a:r>
                        <a:rPr lang="en-IN" dirty="0">
                          <a:solidFill>
                            <a:srgbClr val="000000"/>
                          </a:solidFill>
                        </a:rPr>
                        <a:t>attribute specifies the amount of space between frames in a frameset. This can take any integer value</a:t>
                      </a:r>
                      <a:r>
                        <a:rPr lang="en-IN" dirty="0" smtClean="0">
                          <a:solidFill>
                            <a:srgbClr val="000000"/>
                          </a:solidFill>
                        </a:rPr>
                        <a:t>.</a:t>
                      </a:r>
                    </a:p>
                    <a:p>
                      <a:pPr algn="just" fontAlgn="t">
                        <a:lnSpc>
                          <a:spcPct val="150000"/>
                        </a:lnSpc>
                      </a:pPr>
                      <a:r>
                        <a:rPr lang="en-IN" dirty="0" smtClean="0">
                          <a:solidFill>
                            <a:srgbClr val="000000"/>
                          </a:solidFill>
                        </a:rPr>
                        <a:t> </a:t>
                      </a:r>
                      <a:r>
                        <a:rPr lang="en-IN" dirty="0">
                          <a:solidFill>
                            <a:srgbClr val="000000"/>
                          </a:solidFill>
                        </a:rPr>
                        <a:t>For example </a:t>
                      </a:r>
                      <a:r>
                        <a:rPr lang="en-IN" dirty="0" err="1">
                          <a:solidFill>
                            <a:srgbClr val="000000"/>
                          </a:solidFill>
                        </a:rPr>
                        <a:t>framespacing</a:t>
                      </a:r>
                      <a:r>
                        <a:rPr lang="en-IN" dirty="0">
                          <a:solidFill>
                            <a:srgbClr val="000000"/>
                          </a:solidFill>
                        </a:rPr>
                        <a:t> = "10" means there should be 10 pixels spacing between each frames.</a:t>
                      </a:r>
                    </a:p>
                  </a:txBody>
                  <a:tcPr marL="76200" marR="76200" marT="76200" marB="7620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&lt;frame&gt; Tag Attributes</a:t>
            </a:r>
            <a:br>
              <a:rPr lang="en-IN" dirty="0" smtClean="0"/>
            </a:br>
            <a:endParaRPr lang="en-IN" dirty="0"/>
          </a:p>
        </p:txBody>
      </p:sp>
      <p:graphicFrame>
        <p:nvGraphicFramePr>
          <p:cNvPr id="4" name="Content Placeholder 3"/>
          <p:cNvGraphicFramePr>
            <a:graphicFrameLocks noGrp="1"/>
          </p:cNvGraphicFramePr>
          <p:nvPr>
            <p:ph idx="1"/>
          </p:nvPr>
        </p:nvGraphicFramePr>
        <p:xfrm>
          <a:off x="304800" y="1554163"/>
          <a:ext cx="8686800" cy="4892040"/>
        </p:xfrm>
        <a:graphic>
          <a:graphicData uri="http://schemas.openxmlformats.org/drawingml/2006/table">
            <a:tbl>
              <a:tblPr firstRow="1" bandRow="1">
                <a:tableStyleId>{5940675A-B579-460E-94D1-54222C63F5DA}</a:tableStyleId>
              </a:tblPr>
              <a:tblGrid>
                <a:gridCol w="1838308"/>
                <a:gridCol w="6848492"/>
              </a:tblGrid>
              <a:tr h="370840">
                <a:tc>
                  <a:txBody>
                    <a:bodyPr/>
                    <a:lstStyle/>
                    <a:p>
                      <a:pPr>
                        <a:lnSpc>
                          <a:spcPct val="150000"/>
                        </a:lnSpc>
                      </a:pPr>
                      <a:r>
                        <a:rPr lang="en-IN" b="1" dirty="0" smtClean="0"/>
                        <a:t>Attributes</a:t>
                      </a:r>
                      <a:endParaRPr lang="en-IN" b="1" dirty="0"/>
                    </a:p>
                  </a:txBody>
                  <a:tcPr/>
                </a:tc>
                <a:tc>
                  <a:txBody>
                    <a:bodyPr/>
                    <a:lstStyle/>
                    <a:p>
                      <a:pPr>
                        <a:lnSpc>
                          <a:spcPct val="150000"/>
                        </a:lnSpc>
                      </a:pPr>
                      <a:r>
                        <a:rPr lang="en-IN" b="1" dirty="0" smtClean="0"/>
                        <a:t>Description</a:t>
                      </a:r>
                      <a:endParaRPr lang="en-IN" b="1" dirty="0"/>
                    </a:p>
                  </a:txBody>
                  <a:tcPr/>
                </a:tc>
              </a:tr>
              <a:tr h="370840">
                <a:tc>
                  <a:txBody>
                    <a:bodyPr/>
                    <a:lstStyle/>
                    <a:p>
                      <a:pPr>
                        <a:lnSpc>
                          <a:spcPct val="150000"/>
                        </a:lnSpc>
                      </a:pPr>
                      <a:r>
                        <a:rPr kumimoji="0" lang="en-IN" kern="1200" dirty="0" err="1" smtClean="0"/>
                        <a:t>src</a:t>
                      </a:r>
                      <a:endParaRPr kumimoji="0" lang="en-IN" kern="1200" dirty="0" smtClean="0"/>
                    </a:p>
                    <a:p>
                      <a:pPr>
                        <a:lnSpc>
                          <a:spcPct val="150000"/>
                        </a:lnSpc>
                      </a:pPr>
                      <a:endParaRPr lang="en-IN" dirty="0"/>
                    </a:p>
                  </a:txBody>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kumimoji="0" lang="en-IN" kern="1200" dirty="0" smtClean="0"/>
                        <a:t>This attribute is used to give the file name that should be loaded in the frame. Its value can be any URL. </a:t>
                      </a:r>
                    </a:p>
                    <a:p>
                      <a:pPr marL="0" marR="0" indent="0" algn="l" defTabSz="914400" rtl="0" eaLnBrk="1" fontAlgn="auto" latinLnBrk="0" hangingPunct="1">
                        <a:lnSpc>
                          <a:spcPct val="150000"/>
                        </a:lnSpc>
                        <a:spcBef>
                          <a:spcPts val="0"/>
                        </a:spcBef>
                        <a:spcAft>
                          <a:spcPts val="0"/>
                        </a:spcAft>
                        <a:buClrTx/>
                        <a:buSzTx/>
                        <a:buFontTx/>
                        <a:buNone/>
                        <a:tabLst/>
                        <a:defRPr/>
                      </a:pPr>
                      <a:r>
                        <a:rPr kumimoji="0" lang="en-IN" kern="1200" dirty="0" smtClean="0"/>
                        <a:t>For example, </a:t>
                      </a:r>
                      <a:r>
                        <a:rPr kumimoji="0" lang="en-IN" kern="1200" dirty="0" err="1" smtClean="0"/>
                        <a:t>src</a:t>
                      </a:r>
                      <a:r>
                        <a:rPr kumimoji="0" lang="en-IN" kern="1200" dirty="0" smtClean="0"/>
                        <a:t> = "/html/top_frame.htm" will load an HTML file available in html directory.</a:t>
                      </a:r>
                    </a:p>
                  </a:txBody>
                  <a:tcPr/>
                </a:tc>
              </a:tr>
              <a:tr h="370840">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IN" dirty="0" err="1" smtClean="0"/>
                        <a:t>f</a:t>
                      </a:r>
                      <a:r>
                        <a:rPr kumimoji="0" lang="en-IN" kern="1200" dirty="0" err="1" smtClean="0"/>
                        <a:t>rameborder</a:t>
                      </a:r>
                      <a:endParaRPr kumimoji="0" lang="en-IN" kern="1200" dirty="0" smtClean="0"/>
                    </a:p>
                    <a:p>
                      <a:pPr>
                        <a:lnSpc>
                          <a:spcPct val="150000"/>
                        </a:lnSpc>
                      </a:pPr>
                      <a:endParaRPr lang="en-IN" dirty="0"/>
                    </a:p>
                  </a:txBody>
                  <a:tcPr/>
                </a:tc>
                <a:tc>
                  <a:txBody>
                    <a:bodyPr/>
                    <a:lstStyle/>
                    <a:p>
                      <a:pPr>
                        <a:lnSpc>
                          <a:spcPct val="150000"/>
                        </a:lnSpc>
                      </a:pPr>
                      <a:r>
                        <a:rPr kumimoji="0" lang="en-IN" kern="1200" dirty="0" smtClean="0"/>
                        <a:t>This attribute specifies whether or not the borders of that frame are shown; </a:t>
                      </a:r>
                    </a:p>
                    <a:p>
                      <a:pPr>
                        <a:lnSpc>
                          <a:spcPct val="150000"/>
                        </a:lnSpc>
                      </a:pPr>
                      <a:r>
                        <a:rPr kumimoji="0" lang="en-IN" kern="1200" dirty="0" smtClean="0"/>
                        <a:t>this can take values either 1 (yes) or 0 (no).</a:t>
                      </a:r>
                    </a:p>
                  </a:txBody>
                  <a:tcPr/>
                </a:tc>
              </a:tr>
              <a:tr h="370840">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kumimoji="0" lang="en-IN" b="1" i="0" kern="1200" dirty="0" smtClean="0">
                          <a:solidFill>
                            <a:schemeClr val="tx1"/>
                          </a:solidFill>
                          <a:latin typeface="+mn-lt"/>
                          <a:ea typeface="+mn-ea"/>
                          <a:cs typeface="+mn-cs"/>
                        </a:rPr>
                        <a:t>scrolling</a:t>
                      </a:r>
                      <a:endParaRPr kumimoji="0" lang="en-IN" b="0" i="0" kern="1200" dirty="0" smtClean="0">
                        <a:solidFill>
                          <a:schemeClr val="tx1"/>
                        </a:solidFill>
                        <a:latin typeface="+mn-lt"/>
                        <a:ea typeface="+mn-ea"/>
                        <a:cs typeface="+mn-cs"/>
                      </a:endParaRPr>
                    </a:p>
                    <a:p>
                      <a:pPr>
                        <a:lnSpc>
                          <a:spcPct val="150000"/>
                        </a:lnSpc>
                      </a:pPr>
                      <a:endParaRPr lang="en-IN" dirty="0"/>
                    </a:p>
                  </a:txBody>
                  <a:tcPr/>
                </a:tc>
                <a:tc>
                  <a:txBody>
                    <a:bodyPr/>
                    <a:lstStyle/>
                    <a:p>
                      <a:pPr>
                        <a:lnSpc>
                          <a:spcPct val="150000"/>
                        </a:lnSpc>
                      </a:pPr>
                      <a:r>
                        <a:rPr kumimoji="0" lang="en-IN" b="0" i="0" kern="1200" dirty="0" smtClean="0">
                          <a:solidFill>
                            <a:schemeClr val="tx1"/>
                          </a:solidFill>
                          <a:latin typeface="+mn-lt"/>
                          <a:ea typeface="+mn-ea"/>
                          <a:cs typeface="+mn-cs"/>
                        </a:rPr>
                        <a:t>This attribute controls the appearance of the scrollbars that appear on the frame. This takes values either "yes", "no" or "auto". For example scrolling = "no" means it should not have scroll bars</a:t>
                      </a:r>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ustom 1">
      <a:majorFont>
        <a:latin typeface="Times New Roman"/>
        <a:ea typeface=""/>
        <a:cs typeface=""/>
      </a:majorFont>
      <a:minorFont>
        <a:latin typeface="Times New Roman"/>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265</TotalTime>
  <Words>874</Words>
  <Application>Microsoft Office PowerPoint</Application>
  <PresentationFormat>On-screen Show (4:3)</PresentationFormat>
  <Paragraphs>160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Trek</vt:lpstr>
      <vt:lpstr>Frames in html</vt:lpstr>
      <vt:lpstr>HTML frames</vt:lpstr>
      <vt:lpstr>VERTICAL FRAMES</vt:lpstr>
      <vt:lpstr>Horizontal FRAMES</vt:lpstr>
      <vt:lpstr>Mixed  FRAMES</vt:lpstr>
      <vt:lpstr>Creating Frames </vt:lpstr>
      <vt:lpstr>The &lt;frameset&gt; Tag Attributes </vt:lpstr>
      <vt:lpstr>The &lt;frameset&gt; Tag Attributes </vt:lpstr>
      <vt:lpstr>The &lt;frame&gt; Tag Attributes </vt:lpstr>
      <vt:lpstr>The &lt;frame&gt; Tag Attributes </vt:lpstr>
      <vt:lpstr>Creating Vertical  frames </vt:lpstr>
      <vt:lpstr>Slide 12</vt:lpstr>
      <vt:lpstr>Creating horizontal  frames </vt:lpstr>
      <vt:lpstr>Creating horizontal  frames</vt:lpstr>
      <vt:lpstr>Slide 15</vt:lpstr>
      <vt:lpstr>Mixed  FRAMES</vt:lpstr>
      <vt:lpstr>Creating the mixed frameS</vt:lpstr>
      <vt:lpstr>Slide 18</vt:lpstr>
      <vt:lpstr>Slide 19</vt:lpstr>
      <vt:lpstr>MIXED FRAMES</vt:lpstr>
      <vt:lpstr>Slide 21</vt:lpstr>
      <vt:lpstr>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Frames in html</dc:title>
  <dc:creator>VINITHA S GANIGA</dc:creator>
  <cp:lastModifiedBy>SHK</cp:lastModifiedBy>
  <cp:revision>25</cp:revision>
  <dcterms:created xsi:type="dcterms:W3CDTF">2020-09-15T13:52:13Z</dcterms:created>
  <dcterms:modified xsi:type="dcterms:W3CDTF">2020-11-17T07:14:06Z</dcterms:modified>
</cp:coreProperties>
</file>